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7"/>
  </p:sldMasterIdLst>
  <p:notesMasterIdLst>
    <p:notesMasterId r:id="rId21"/>
  </p:notesMasterIdLst>
  <p:handoutMasterIdLst>
    <p:handoutMasterId r:id="rId22"/>
  </p:handoutMasterIdLst>
  <p:sldIdLst>
    <p:sldId id="259" r:id="rId8"/>
    <p:sldId id="260" r:id="rId9"/>
    <p:sldId id="278" r:id="rId10"/>
    <p:sldId id="279" r:id="rId11"/>
    <p:sldId id="269" r:id="rId12"/>
    <p:sldId id="271" r:id="rId13"/>
    <p:sldId id="276" r:id="rId14"/>
    <p:sldId id="274" r:id="rId15"/>
    <p:sldId id="275" r:id="rId16"/>
    <p:sldId id="273" r:id="rId17"/>
    <p:sldId id="277" r:id="rId18"/>
    <p:sldId id="272" r:id="rId19"/>
    <p:sldId id="280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58B"/>
    <a:srgbClr val="686868"/>
    <a:srgbClr val="963821"/>
    <a:srgbClr val="727337"/>
    <a:srgbClr val="B8CBD6"/>
    <a:srgbClr val="6B823E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80780" autoAdjust="0"/>
  </p:normalViewPr>
  <p:slideViewPr>
    <p:cSldViewPr>
      <p:cViewPr varScale="1">
        <p:scale>
          <a:sx n="66" d="100"/>
          <a:sy n="66" d="100"/>
        </p:scale>
        <p:origin x="18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8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DFD81-6DA0-4516-AA31-AAB61CCD077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8F725B-26F5-4015-800C-33C9A44F2577}">
      <dgm:prSet phldrT="[Text]" custT="1"/>
      <dgm:spPr/>
      <dgm:t>
        <a:bodyPr/>
        <a:lstStyle/>
        <a:p>
          <a:r>
            <a:rPr lang="en-US" sz="1800" dirty="0"/>
            <a:t>Information-sharing to support west-wide study efforts</a:t>
          </a:r>
        </a:p>
      </dgm:t>
    </dgm:pt>
    <dgm:pt modelId="{489BCE5B-0AD7-41B8-8CD6-C03C95022966}" type="parTrans" cxnId="{4DC6BFFC-3667-4DBD-BF32-5CA7B704FF64}">
      <dgm:prSet/>
      <dgm:spPr/>
      <dgm:t>
        <a:bodyPr/>
        <a:lstStyle/>
        <a:p>
          <a:endParaRPr lang="en-US"/>
        </a:p>
      </dgm:t>
    </dgm:pt>
    <dgm:pt modelId="{3DBA383B-7C78-4E95-9F24-1D2E17036BB7}" type="sibTrans" cxnId="{4DC6BFFC-3667-4DBD-BF32-5CA7B704FF64}">
      <dgm:prSet/>
      <dgm:spPr/>
      <dgm:t>
        <a:bodyPr/>
        <a:lstStyle/>
        <a:p>
          <a:endParaRPr lang="en-US"/>
        </a:p>
      </dgm:t>
    </dgm:pt>
    <dgm:pt modelId="{8BBF611D-15AF-41E1-AED5-4FC9FC5C09C6}">
      <dgm:prSet phldrT="[Text]" custT="1"/>
      <dgm:spPr/>
      <dgm:t>
        <a:bodyPr/>
        <a:lstStyle/>
        <a:p>
          <a:r>
            <a:rPr lang="en-US" sz="1800" dirty="0"/>
            <a:t>Informal discussions with transmission planning peers</a:t>
          </a:r>
        </a:p>
      </dgm:t>
    </dgm:pt>
    <dgm:pt modelId="{47829B1A-D59B-4572-A88A-83100925E777}" type="parTrans" cxnId="{F1418804-38E5-4130-9EAC-C61C0D1296EB}">
      <dgm:prSet/>
      <dgm:spPr/>
      <dgm:t>
        <a:bodyPr/>
        <a:lstStyle/>
        <a:p>
          <a:endParaRPr lang="en-US"/>
        </a:p>
      </dgm:t>
    </dgm:pt>
    <dgm:pt modelId="{076FA8E1-C8F3-49C5-A432-6B864BD40643}" type="sibTrans" cxnId="{F1418804-38E5-4130-9EAC-C61C0D1296EB}">
      <dgm:prSet/>
      <dgm:spPr/>
      <dgm:t>
        <a:bodyPr/>
        <a:lstStyle/>
        <a:p>
          <a:endParaRPr lang="en-US"/>
        </a:p>
      </dgm:t>
    </dgm:pt>
    <dgm:pt modelId="{6876B43F-FDEC-4B33-AF0B-77141E03F2BE}">
      <dgm:prSet phldrT="[Text]"/>
      <dgm:spPr/>
      <dgm:t>
        <a:bodyPr/>
        <a:lstStyle/>
        <a:p>
          <a:pPr marL="174625" indent="-119063"/>
          <a:r>
            <a:rPr lang="en-US" dirty="0">
              <a:solidFill>
                <a:schemeClr val="bg1"/>
              </a:solidFill>
            </a:rPr>
            <a:t>WEIM education and engagement on transmission planning efforts</a:t>
          </a:r>
        </a:p>
      </dgm:t>
    </dgm:pt>
    <dgm:pt modelId="{70D1BAFE-33DB-4259-8977-777D8372C533}" type="parTrans" cxnId="{944C3868-4F3D-4DAA-81F1-01A661019214}">
      <dgm:prSet/>
      <dgm:spPr/>
      <dgm:t>
        <a:bodyPr/>
        <a:lstStyle/>
        <a:p>
          <a:endParaRPr lang="en-US"/>
        </a:p>
      </dgm:t>
    </dgm:pt>
    <dgm:pt modelId="{A6D93C54-43A5-45E8-8234-A7077A2BDC2F}" type="sibTrans" cxnId="{944C3868-4F3D-4DAA-81F1-01A661019214}">
      <dgm:prSet/>
      <dgm:spPr/>
      <dgm:t>
        <a:bodyPr/>
        <a:lstStyle/>
        <a:p>
          <a:endParaRPr lang="en-US"/>
        </a:p>
      </dgm:t>
    </dgm:pt>
    <dgm:pt modelId="{05E49EDA-70D2-4242-B035-37503CAE8856}">
      <dgm:prSet phldrT="[Text]" custT="1"/>
      <dgm:spPr/>
      <dgm:t>
        <a:bodyPr/>
        <a:lstStyle/>
        <a:p>
          <a:r>
            <a:rPr lang="en-US" sz="1800" dirty="0"/>
            <a:t>Creative bilateral efforts to advance projects</a:t>
          </a:r>
        </a:p>
      </dgm:t>
    </dgm:pt>
    <dgm:pt modelId="{82863D66-81AC-476E-B8AD-602B73DDF15C}" type="parTrans" cxnId="{3D9EF344-4DAB-4927-BFF1-AC63A89D6B41}">
      <dgm:prSet/>
      <dgm:spPr/>
      <dgm:t>
        <a:bodyPr/>
        <a:lstStyle/>
        <a:p>
          <a:endParaRPr lang="en-US"/>
        </a:p>
      </dgm:t>
    </dgm:pt>
    <dgm:pt modelId="{4882934D-DB0C-442E-8634-187FE3550598}" type="sibTrans" cxnId="{3D9EF344-4DAB-4927-BFF1-AC63A89D6B41}">
      <dgm:prSet/>
      <dgm:spPr/>
      <dgm:t>
        <a:bodyPr/>
        <a:lstStyle/>
        <a:p>
          <a:endParaRPr lang="en-US"/>
        </a:p>
      </dgm:t>
    </dgm:pt>
    <dgm:pt modelId="{D38C38B2-1D0A-49E4-B50A-E00FA44CFB93}">
      <dgm:prSet phldrT="[Text]" custT="1"/>
      <dgm:spPr/>
      <dgm:t>
        <a:bodyPr/>
        <a:lstStyle/>
        <a:p>
          <a:r>
            <a:rPr lang="en-US" sz="1800" dirty="0"/>
            <a:t>Monitor and engage in process reform</a:t>
          </a:r>
        </a:p>
      </dgm:t>
    </dgm:pt>
    <dgm:pt modelId="{BCE5A9ED-4985-4EFE-A7E7-55D3F728B121}" type="parTrans" cxnId="{72B463DF-E2E5-4E63-8F58-7D7845BE7B94}">
      <dgm:prSet/>
      <dgm:spPr/>
      <dgm:t>
        <a:bodyPr/>
        <a:lstStyle/>
        <a:p>
          <a:endParaRPr lang="en-US"/>
        </a:p>
      </dgm:t>
    </dgm:pt>
    <dgm:pt modelId="{4397B4EE-CA06-4E29-9D7C-277263F4345C}" type="sibTrans" cxnId="{72B463DF-E2E5-4E63-8F58-7D7845BE7B94}">
      <dgm:prSet/>
      <dgm:spPr/>
      <dgm:t>
        <a:bodyPr/>
        <a:lstStyle/>
        <a:p>
          <a:endParaRPr lang="en-US"/>
        </a:p>
      </dgm:t>
    </dgm:pt>
    <dgm:pt modelId="{7ED65B75-24B1-4FB5-8E2F-4BB652A117A2}">
      <dgm:prSet phldrT="[Text]" custT="1"/>
      <dgm:spPr/>
      <dgm:t>
        <a:bodyPr/>
        <a:lstStyle/>
        <a:p>
          <a:r>
            <a:rPr lang="en-US" sz="1200" dirty="0"/>
            <a:t>Subscriber PTO approach</a:t>
          </a:r>
        </a:p>
      </dgm:t>
    </dgm:pt>
    <dgm:pt modelId="{F433DE89-0CDD-4303-B02F-16EB4B6C1CF8}" type="parTrans" cxnId="{F0F3987D-0DD7-47F2-9058-323BDBE290E8}">
      <dgm:prSet/>
      <dgm:spPr/>
      <dgm:t>
        <a:bodyPr/>
        <a:lstStyle/>
        <a:p>
          <a:endParaRPr lang="en-US"/>
        </a:p>
      </dgm:t>
    </dgm:pt>
    <dgm:pt modelId="{B11F9961-380D-4D72-BAE6-03A060E78496}" type="sibTrans" cxnId="{F0F3987D-0DD7-47F2-9058-323BDBE290E8}">
      <dgm:prSet/>
      <dgm:spPr/>
      <dgm:t>
        <a:bodyPr/>
        <a:lstStyle/>
        <a:p>
          <a:endParaRPr lang="en-US"/>
        </a:p>
      </dgm:t>
    </dgm:pt>
    <dgm:pt modelId="{E783D50F-B943-4EB7-B34C-A0B4F84332B7}">
      <dgm:prSet phldrT="[Text]" custT="1"/>
      <dgm:spPr/>
      <dgm:t>
        <a:bodyPr/>
        <a:lstStyle/>
        <a:p>
          <a:pPr marL="112713" indent="-112713"/>
          <a:r>
            <a:rPr lang="en-US" sz="1100" dirty="0">
              <a:solidFill>
                <a:schemeClr val="bg1"/>
              </a:solidFill>
            </a:rPr>
            <a:t>WECC and NERC system planning studies</a:t>
          </a:r>
        </a:p>
      </dgm:t>
    </dgm:pt>
    <dgm:pt modelId="{1BCCAF49-AD7B-4DE1-8909-DCF9D11B71C3}" type="parTrans" cxnId="{8BC09884-DF85-46EE-A033-8BC9BFC3CCB0}">
      <dgm:prSet/>
      <dgm:spPr/>
      <dgm:t>
        <a:bodyPr/>
        <a:lstStyle/>
        <a:p>
          <a:endParaRPr lang="en-US"/>
        </a:p>
      </dgm:t>
    </dgm:pt>
    <dgm:pt modelId="{01FFCE0B-40B2-4807-A3B0-A9567A7EF75C}" type="sibTrans" cxnId="{8BC09884-DF85-46EE-A033-8BC9BFC3CCB0}">
      <dgm:prSet/>
      <dgm:spPr/>
      <dgm:t>
        <a:bodyPr/>
        <a:lstStyle/>
        <a:p>
          <a:endParaRPr lang="en-US"/>
        </a:p>
      </dgm:t>
    </dgm:pt>
    <dgm:pt modelId="{6081640B-0349-412B-9507-3BB1D66DE0FA}">
      <dgm:prSet phldrT="[Text]"/>
      <dgm:spPr/>
      <dgm:t>
        <a:bodyPr/>
        <a:lstStyle/>
        <a:p>
          <a:pPr marL="174625" indent="-119063"/>
          <a:r>
            <a:rPr lang="en-US" dirty="0">
              <a:solidFill>
                <a:schemeClr val="bg1"/>
              </a:solidFill>
            </a:rPr>
            <a:t>FERC technical conferences and comments to NOPRs</a:t>
          </a:r>
        </a:p>
      </dgm:t>
    </dgm:pt>
    <dgm:pt modelId="{7AD1C6B5-2594-48FD-897B-DDE5AD0FD55E}" type="parTrans" cxnId="{5C252BB7-79A2-4EB7-98EF-00DEAD0AFCF2}">
      <dgm:prSet/>
      <dgm:spPr/>
      <dgm:t>
        <a:bodyPr/>
        <a:lstStyle/>
        <a:p>
          <a:endParaRPr lang="en-US"/>
        </a:p>
      </dgm:t>
    </dgm:pt>
    <dgm:pt modelId="{D8F1A561-8C45-4408-8647-EEA0506F56ED}" type="sibTrans" cxnId="{5C252BB7-79A2-4EB7-98EF-00DEAD0AFCF2}">
      <dgm:prSet/>
      <dgm:spPr/>
      <dgm:t>
        <a:bodyPr/>
        <a:lstStyle/>
        <a:p>
          <a:endParaRPr lang="en-US"/>
        </a:p>
      </dgm:t>
    </dgm:pt>
    <dgm:pt modelId="{35848169-0CE6-418F-9772-DF431079A8F1}">
      <dgm:prSet phldrT="[Text]"/>
      <dgm:spPr/>
      <dgm:t>
        <a:bodyPr/>
        <a:lstStyle/>
        <a:p>
          <a:pPr marL="174625" indent="-119063"/>
          <a:r>
            <a:rPr lang="en-US" dirty="0">
              <a:solidFill>
                <a:schemeClr val="bg1"/>
              </a:solidFill>
            </a:rPr>
            <a:t>DOE National Interest Electricity Transmission Corridor (NIETC) comments</a:t>
          </a:r>
        </a:p>
      </dgm:t>
    </dgm:pt>
    <dgm:pt modelId="{51675FFC-DE5B-48CF-8BF4-BC39CBCC747C}" type="parTrans" cxnId="{C7CFCB51-0DA3-40BA-B7F4-FE4A6EE2F935}">
      <dgm:prSet/>
      <dgm:spPr/>
      <dgm:t>
        <a:bodyPr/>
        <a:lstStyle/>
        <a:p>
          <a:endParaRPr lang="en-US"/>
        </a:p>
      </dgm:t>
    </dgm:pt>
    <dgm:pt modelId="{9348E058-41C7-4967-8549-F729EAC948B9}" type="sibTrans" cxnId="{C7CFCB51-0DA3-40BA-B7F4-FE4A6EE2F935}">
      <dgm:prSet/>
      <dgm:spPr/>
      <dgm:t>
        <a:bodyPr/>
        <a:lstStyle/>
        <a:p>
          <a:endParaRPr lang="en-US"/>
        </a:p>
      </dgm:t>
    </dgm:pt>
    <dgm:pt modelId="{EA0EAB11-1DBD-4BD4-8219-305F0A122133}">
      <dgm:prSet phldrT="[Text]"/>
      <dgm:spPr/>
      <dgm:t>
        <a:bodyPr/>
        <a:lstStyle/>
        <a:p>
          <a:pPr marL="174625" indent="-119063"/>
          <a:r>
            <a:rPr lang="en-US" dirty="0">
              <a:solidFill>
                <a:schemeClr val="bg1"/>
              </a:solidFill>
            </a:rPr>
            <a:t>DOE Grid Deployment Office (GDO) loan programs support</a:t>
          </a:r>
        </a:p>
      </dgm:t>
    </dgm:pt>
    <dgm:pt modelId="{CF9F1B91-CBE4-47EF-BCFE-15E0ABAF3C6B}" type="parTrans" cxnId="{8F77E751-F2A1-4223-98BE-759CD9AFC5A2}">
      <dgm:prSet/>
      <dgm:spPr/>
      <dgm:t>
        <a:bodyPr/>
        <a:lstStyle/>
        <a:p>
          <a:endParaRPr lang="en-US"/>
        </a:p>
      </dgm:t>
    </dgm:pt>
    <dgm:pt modelId="{A65C70E8-39B1-4243-BB02-238279C532D5}" type="sibTrans" cxnId="{8F77E751-F2A1-4223-98BE-759CD9AFC5A2}">
      <dgm:prSet/>
      <dgm:spPr/>
      <dgm:t>
        <a:bodyPr/>
        <a:lstStyle/>
        <a:p>
          <a:endParaRPr lang="en-US"/>
        </a:p>
      </dgm:t>
    </dgm:pt>
    <dgm:pt modelId="{09129FF7-4954-4E2C-8E0E-D91A5502C0D7}">
      <dgm:prSet phldrT="[Text]" custT="1"/>
      <dgm:spPr/>
      <dgm:t>
        <a:bodyPr/>
        <a:lstStyle/>
        <a:p>
          <a:pPr marL="112713" indent="-112713"/>
          <a:r>
            <a:rPr lang="en-US" sz="1100" dirty="0">
              <a:solidFill>
                <a:schemeClr val="bg1"/>
              </a:solidFill>
            </a:rPr>
            <a:t>Western Transmission Expansion Coalition (</a:t>
          </a:r>
          <a:r>
            <a:rPr lang="en-US" sz="1100" dirty="0" err="1">
              <a:solidFill>
                <a:schemeClr val="bg1"/>
              </a:solidFill>
            </a:rPr>
            <a:t>WestTEC</a:t>
          </a:r>
          <a:r>
            <a:rPr lang="en-US" sz="1100" dirty="0">
              <a:solidFill>
                <a:schemeClr val="bg1"/>
              </a:solidFill>
            </a:rPr>
            <a:t>)</a:t>
          </a:r>
        </a:p>
      </dgm:t>
    </dgm:pt>
    <dgm:pt modelId="{6EF144F1-3594-4ECC-A7D1-2D756195DEC8}" type="parTrans" cxnId="{0C5A3931-231E-4114-94DF-0A441E8EA659}">
      <dgm:prSet/>
      <dgm:spPr/>
      <dgm:t>
        <a:bodyPr/>
        <a:lstStyle/>
        <a:p>
          <a:endParaRPr lang="en-US"/>
        </a:p>
      </dgm:t>
    </dgm:pt>
    <dgm:pt modelId="{47396B9A-C8A4-4203-9178-508053E351A7}" type="sibTrans" cxnId="{0C5A3931-231E-4114-94DF-0A441E8EA659}">
      <dgm:prSet/>
      <dgm:spPr/>
      <dgm:t>
        <a:bodyPr/>
        <a:lstStyle/>
        <a:p>
          <a:endParaRPr lang="en-US"/>
        </a:p>
      </dgm:t>
    </dgm:pt>
    <dgm:pt modelId="{AD43CC85-835D-4A4B-A5D8-8D648F81C9E8}">
      <dgm:prSet phldrT="[Text]" custT="1"/>
      <dgm:spPr/>
      <dgm:t>
        <a:bodyPr/>
        <a:lstStyle/>
        <a:p>
          <a:pPr marL="112713" indent="-112713"/>
          <a:r>
            <a:rPr lang="en-US" sz="1100" dirty="0">
              <a:solidFill>
                <a:schemeClr val="bg1"/>
              </a:solidFill>
            </a:rPr>
            <a:t>Western States Transmission Initiative (CREPC)</a:t>
          </a:r>
        </a:p>
      </dgm:t>
    </dgm:pt>
    <dgm:pt modelId="{27DE1822-C5C7-4637-B07A-38A3EE03789C}" type="parTrans" cxnId="{2092F853-BF00-487F-AF54-0A0D295180BC}">
      <dgm:prSet/>
      <dgm:spPr/>
      <dgm:t>
        <a:bodyPr/>
        <a:lstStyle/>
        <a:p>
          <a:endParaRPr lang="en-US"/>
        </a:p>
      </dgm:t>
    </dgm:pt>
    <dgm:pt modelId="{4B561C4B-F590-4EDB-9FD8-03A8AC3BBEA2}" type="sibTrans" cxnId="{2092F853-BF00-487F-AF54-0A0D295180BC}">
      <dgm:prSet/>
      <dgm:spPr/>
      <dgm:t>
        <a:bodyPr/>
        <a:lstStyle/>
        <a:p>
          <a:endParaRPr lang="en-US"/>
        </a:p>
      </dgm:t>
    </dgm:pt>
    <dgm:pt modelId="{363FF036-AA57-4127-8A40-B94DB33954B4}">
      <dgm:prSet phldrT="[Text]"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</a:rPr>
            <a:t>Other bilateral arrangements</a:t>
          </a:r>
        </a:p>
      </dgm:t>
    </dgm:pt>
    <dgm:pt modelId="{FE88BF59-C35B-4B1D-886C-A48C6B771E86}" type="parTrans" cxnId="{10F212A4-DD50-4951-817E-7A321CE84A4A}">
      <dgm:prSet/>
      <dgm:spPr/>
      <dgm:t>
        <a:bodyPr/>
        <a:lstStyle/>
        <a:p>
          <a:endParaRPr lang="en-US"/>
        </a:p>
      </dgm:t>
    </dgm:pt>
    <dgm:pt modelId="{2E9ED0FD-8BE4-44F7-AFCD-6C030CF4DBC1}" type="sibTrans" cxnId="{10F212A4-DD50-4951-817E-7A321CE84A4A}">
      <dgm:prSet/>
      <dgm:spPr/>
      <dgm:t>
        <a:bodyPr/>
        <a:lstStyle/>
        <a:p>
          <a:endParaRPr lang="en-US"/>
        </a:p>
      </dgm:t>
    </dgm:pt>
    <dgm:pt modelId="{D1B98823-34BA-40C2-85AD-616E1D2041B8}">
      <dgm:prSet phldrT="[Text]" custT="1"/>
      <dgm:spPr/>
      <dgm:t>
        <a:bodyPr/>
        <a:lstStyle/>
        <a:p>
          <a:pPr marL="112713" indent="-112713"/>
          <a:r>
            <a:rPr lang="en-US" sz="1100" dirty="0">
              <a:solidFill>
                <a:schemeClr val="bg1"/>
              </a:solidFill>
            </a:rPr>
            <a:t>FERC Orders</a:t>
          </a:r>
          <a:endParaRPr lang="en-US" sz="1800" dirty="0">
            <a:solidFill>
              <a:schemeClr val="bg1"/>
            </a:solidFill>
          </a:endParaRPr>
        </a:p>
      </dgm:t>
    </dgm:pt>
    <dgm:pt modelId="{E0E4BEA3-DA6F-4685-8445-CD217C271FEC}" type="parTrans" cxnId="{D3798692-1800-41E2-ADB2-61BEF14DC45B}">
      <dgm:prSet/>
      <dgm:spPr/>
      <dgm:t>
        <a:bodyPr/>
        <a:lstStyle/>
        <a:p>
          <a:endParaRPr lang="en-US"/>
        </a:p>
      </dgm:t>
    </dgm:pt>
    <dgm:pt modelId="{C12BF8A0-654E-493A-B6C7-59845F25C75C}" type="sibTrans" cxnId="{D3798692-1800-41E2-ADB2-61BEF14DC45B}">
      <dgm:prSet/>
      <dgm:spPr/>
      <dgm:t>
        <a:bodyPr/>
        <a:lstStyle/>
        <a:p>
          <a:endParaRPr lang="en-US"/>
        </a:p>
      </dgm:t>
    </dgm:pt>
    <dgm:pt modelId="{E3626923-13D5-4BD6-8CA5-75A57011E3D7}">
      <dgm:prSet phldrT="[Text]" custT="1"/>
      <dgm:spPr/>
      <dgm:t>
        <a:bodyPr/>
        <a:lstStyle/>
        <a:p>
          <a:r>
            <a:rPr lang="en-US" sz="1200" dirty="0"/>
            <a:t>Regional Transmission (Planning) Discussions: PacifiCorp, LADWP, NV Energy, Idaho Power, APS, Portland General</a:t>
          </a:r>
          <a:endParaRPr lang="en-US" sz="1800" dirty="0"/>
        </a:p>
      </dgm:t>
    </dgm:pt>
    <dgm:pt modelId="{53CD9BF0-BE87-4BA3-BB7F-E4E056F84AD1}" type="parTrans" cxnId="{9BDF665B-8FEA-4556-A8F2-94FB436742D7}">
      <dgm:prSet/>
      <dgm:spPr/>
      <dgm:t>
        <a:bodyPr/>
        <a:lstStyle/>
        <a:p>
          <a:endParaRPr lang="en-US"/>
        </a:p>
      </dgm:t>
    </dgm:pt>
    <dgm:pt modelId="{09BCC354-5D25-4789-ABA0-C0CA59288DB3}" type="sibTrans" cxnId="{9BDF665B-8FEA-4556-A8F2-94FB436742D7}">
      <dgm:prSet/>
      <dgm:spPr/>
      <dgm:t>
        <a:bodyPr/>
        <a:lstStyle/>
        <a:p>
          <a:endParaRPr lang="en-US"/>
        </a:p>
      </dgm:t>
    </dgm:pt>
    <dgm:pt modelId="{7B2907F4-58A1-4C39-8CC7-4D4D4313363A}">
      <dgm:prSet phldrT="[Text]" custT="1"/>
      <dgm:spPr/>
      <dgm:t>
        <a:bodyPr/>
        <a:lstStyle/>
        <a:p>
          <a:pPr marL="112713" indent="-112713"/>
          <a:r>
            <a:rPr lang="en-US" sz="1100" dirty="0">
              <a:solidFill>
                <a:schemeClr val="bg1"/>
              </a:solidFill>
            </a:rPr>
            <a:t>DOE Studies</a:t>
          </a:r>
          <a:endParaRPr lang="en-US" sz="1800" dirty="0">
            <a:solidFill>
              <a:schemeClr val="bg1"/>
            </a:solidFill>
          </a:endParaRPr>
        </a:p>
      </dgm:t>
    </dgm:pt>
    <dgm:pt modelId="{2C5C3665-0671-4A94-9AAF-17BC54A1E503}" type="parTrans" cxnId="{42C372E2-F398-4503-8F7F-148F1EA1F939}">
      <dgm:prSet/>
      <dgm:spPr/>
      <dgm:t>
        <a:bodyPr/>
        <a:lstStyle/>
        <a:p>
          <a:endParaRPr lang="en-US"/>
        </a:p>
      </dgm:t>
    </dgm:pt>
    <dgm:pt modelId="{2EEEDA5C-8B89-43A3-8665-71147E67FD80}" type="sibTrans" cxnId="{42C372E2-F398-4503-8F7F-148F1EA1F939}">
      <dgm:prSet/>
      <dgm:spPr/>
      <dgm:t>
        <a:bodyPr/>
        <a:lstStyle/>
        <a:p>
          <a:endParaRPr lang="en-US"/>
        </a:p>
      </dgm:t>
    </dgm:pt>
    <dgm:pt modelId="{1242986E-F2FF-4CD6-B0AF-DC05571E4346}" type="pres">
      <dgm:prSet presAssocID="{CF5DFD81-6DA0-4516-AA31-AAB61CCD077A}" presName="theList" presStyleCnt="0">
        <dgm:presLayoutVars>
          <dgm:dir/>
          <dgm:animLvl val="lvl"/>
          <dgm:resizeHandles val="exact"/>
        </dgm:presLayoutVars>
      </dgm:prSet>
      <dgm:spPr/>
    </dgm:pt>
    <dgm:pt modelId="{9A49EA04-1AD4-4F3B-BC59-79B3808B23F6}" type="pres">
      <dgm:prSet presAssocID="{088F725B-26F5-4015-800C-33C9A44F2577}" presName="compNode" presStyleCnt="0"/>
      <dgm:spPr/>
    </dgm:pt>
    <dgm:pt modelId="{B7839299-8069-4712-97BB-409B4C1DB16D}" type="pres">
      <dgm:prSet presAssocID="{088F725B-26F5-4015-800C-33C9A44F2577}" presName="aNode" presStyleLbl="bgShp" presStyleIdx="0" presStyleCnt="4"/>
      <dgm:spPr/>
    </dgm:pt>
    <dgm:pt modelId="{700E495D-9363-4B68-B358-578638DDE4D5}" type="pres">
      <dgm:prSet presAssocID="{088F725B-26F5-4015-800C-33C9A44F2577}" presName="textNode" presStyleLbl="bgShp" presStyleIdx="0" presStyleCnt="4"/>
      <dgm:spPr/>
    </dgm:pt>
    <dgm:pt modelId="{57AF2D87-1842-4C18-99D8-AFFA4BF1B413}" type="pres">
      <dgm:prSet presAssocID="{088F725B-26F5-4015-800C-33C9A44F2577}" presName="compChildNode" presStyleCnt="0"/>
      <dgm:spPr/>
    </dgm:pt>
    <dgm:pt modelId="{453E48C7-3F06-4341-9C98-B2C3905B262E}" type="pres">
      <dgm:prSet presAssocID="{088F725B-26F5-4015-800C-33C9A44F2577}" presName="theInnerList" presStyleCnt="0"/>
      <dgm:spPr/>
    </dgm:pt>
    <dgm:pt modelId="{D9E93CCB-B1CF-4315-9CEF-58AE8FA59BDE}" type="pres">
      <dgm:prSet presAssocID="{D1B98823-34BA-40C2-85AD-616E1D2041B8}" presName="childNode" presStyleLbl="node1" presStyleIdx="0" presStyleCnt="12">
        <dgm:presLayoutVars>
          <dgm:bulletEnabled val="1"/>
        </dgm:presLayoutVars>
      </dgm:prSet>
      <dgm:spPr/>
    </dgm:pt>
    <dgm:pt modelId="{B9DAA499-C69B-4008-A95A-B7202220EF4F}" type="pres">
      <dgm:prSet presAssocID="{D1B98823-34BA-40C2-85AD-616E1D2041B8}" presName="aSpace2" presStyleCnt="0"/>
      <dgm:spPr/>
    </dgm:pt>
    <dgm:pt modelId="{6C024C03-C0AA-4337-AF7C-AFC0CA09FF43}" type="pres">
      <dgm:prSet presAssocID="{7B2907F4-58A1-4C39-8CC7-4D4D4313363A}" presName="childNode" presStyleLbl="node1" presStyleIdx="1" presStyleCnt="12">
        <dgm:presLayoutVars>
          <dgm:bulletEnabled val="1"/>
        </dgm:presLayoutVars>
      </dgm:prSet>
      <dgm:spPr/>
    </dgm:pt>
    <dgm:pt modelId="{8E789724-5AFE-4B89-AEFA-329F8EA44FFC}" type="pres">
      <dgm:prSet presAssocID="{7B2907F4-58A1-4C39-8CC7-4D4D4313363A}" presName="aSpace2" presStyleCnt="0"/>
      <dgm:spPr/>
    </dgm:pt>
    <dgm:pt modelId="{F1D0B801-136D-4FEA-8D62-F51CAEB3F5B7}" type="pres">
      <dgm:prSet presAssocID="{E783D50F-B943-4EB7-B34C-A0B4F84332B7}" presName="childNode" presStyleLbl="node1" presStyleIdx="2" presStyleCnt="12">
        <dgm:presLayoutVars>
          <dgm:bulletEnabled val="1"/>
        </dgm:presLayoutVars>
      </dgm:prSet>
      <dgm:spPr/>
    </dgm:pt>
    <dgm:pt modelId="{EE36361F-F694-48B2-BDA8-54F833AB368E}" type="pres">
      <dgm:prSet presAssocID="{E783D50F-B943-4EB7-B34C-A0B4F84332B7}" presName="aSpace2" presStyleCnt="0"/>
      <dgm:spPr/>
    </dgm:pt>
    <dgm:pt modelId="{4AB37DB9-D91A-4514-A61B-8553E1BDF19A}" type="pres">
      <dgm:prSet presAssocID="{09129FF7-4954-4E2C-8E0E-D91A5502C0D7}" presName="childNode" presStyleLbl="node1" presStyleIdx="3" presStyleCnt="12">
        <dgm:presLayoutVars>
          <dgm:bulletEnabled val="1"/>
        </dgm:presLayoutVars>
      </dgm:prSet>
      <dgm:spPr/>
    </dgm:pt>
    <dgm:pt modelId="{47F700EF-859B-490B-8BFE-B45C1ED69E52}" type="pres">
      <dgm:prSet presAssocID="{09129FF7-4954-4E2C-8E0E-D91A5502C0D7}" presName="aSpace2" presStyleCnt="0"/>
      <dgm:spPr/>
    </dgm:pt>
    <dgm:pt modelId="{A84C83F0-A46E-4745-8CB7-814B6ED7FE0E}" type="pres">
      <dgm:prSet presAssocID="{AD43CC85-835D-4A4B-A5D8-8D648F81C9E8}" presName="childNode" presStyleLbl="node1" presStyleIdx="4" presStyleCnt="12">
        <dgm:presLayoutVars>
          <dgm:bulletEnabled val="1"/>
        </dgm:presLayoutVars>
      </dgm:prSet>
      <dgm:spPr/>
    </dgm:pt>
    <dgm:pt modelId="{180ACE6B-BB4D-4031-9471-A5B87B4B0547}" type="pres">
      <dgm:prSet presAssocID="{088F725B-26F5-4015-800C-33C9A44F2577}" presName="aSpace" presStyleCnt="0"/>
      <dgm:spPr/>
    </dgm:pt>
    <dgm:pt modelId="{3AC7E063-E7A3-4B97-A10B-B0116CA71FC8}" type="pres">
      <dgm:prSet presAssocID="{8BBF611D-15AF-41E1-AED5-4FC9FC5C09C6}" presName="compNode" presStyleCnt="0"/>
      <dgm:spPr/>
    </dgm:pt>
    <dgm:pt modelId="{0E208002-DFE2-47DC-92A3-05F88AC47620}" type="pres">
      <dgm:prSet presAssocID="{8BBF611D-15AF-41E1-AED5-4FC9FC5C09C6}" presName="aNode" presStyleLbl="bgShp" presStyleIdx="1" presStyleCnt="4"/>
      <dgm:spPr/>
    </dgm:pt>
    <dgm:pt modelId="{843FB033-394A-411B-BA89-BEBC1C1920B9}" type="pres">
      <dgm:prSet presAssocID="{8BBF611D-15AF-41E1-AED5-4FC9FC5C09C6}" presName="textNode" presStyleLbl="bgShp" presStyleIdx="1" presStyleCnt="4"/>
      <dgm:spPr/>
    </dgm:pt>
    <dgm:pt modelId="{E70AD8CB-64C5-446C-BB16-A201115DE47C}" type="pres">
      <dgm:prSet presAssocID="{8BBF611D-15AF-41E1-AED5-4FC9FC5C09C6}" presName="compChildNode" presStyleCnt="0"/>
      <dgm:spPr/>
    </dgm:pt>
    <dgm:pt modelId="{2A61B533-4583-4184-8F27-DABF3BF1B630}" type="pres">
      <dgm:prSet presAssocID="{8BBF611D-15AF-41E1-AED5-4FC9FC5C09C6}" presName="theInnerList" presStyleCnt="0"/>
      <dgm:spPr/>
    </dgm:pt>
    <dgm:pt modelId="{64CD7926-C0DF-4D94-A7B7-43CBAB618036}" type="pres">
      <dgm:prSet presAssocID="{E3626923-13D5-4BD6-8CA5-75A57011E3D7}" presName="childNode" presStyleLbl="node1" presStyleIdx="5" presStyleCnt="12">
        <dgm:presLayoutVars>
          <dgm:bulletEnabled val="1"/>
        </dgm:presLayoutVars>
      </dgm:prSet>
      <dgm:spPr/>
    </dgm:pt>
    <dgm:pt modelId="{F610EB67-F866-48B0-816E-10E85E965DA5}" type="pres">
      <dgm:prSet presAssocID="{8BBF611D-15AF-41E1-AED5-4FC9FC5C09C6}" presName="aSpace" presStyleCnt="0"/>
      <dgm:spPr/>
    </dgm:pt>
    <dgm:pt modelId="{A43F00CC-90C8-4AA0-876B-AC8B711DFB58}" type="pres">
      <dgm:prSet presAssocID="{05E49EDA-70D2-4242-B035-37503CAE8856}" presName="compNode" presStyleCnt="0"/>
      <dgm:spPr/>
    </dgm:pt>
    <dgm:pt modelId="{54F8AB53-5615-49A8-9DF9-498D0CDAFF49}" type="pres">
      <dgm:prSet presAssocID="{05E49EDA-70D2-4242-B035-37503CAE8856}" presName="aNode" presStyleLbl="bgShp" presStyleIdx="2" presStyleCnt="4"/>
      <dgm:spPr/>
    </dgm:pt>
    <dgm:pt modelId="{2C31FCDD-0B45-43EF-9DFA-7C0448019F51}" type="pres">
      <dgm:prSet presAssocID="{05E49EDA-70D2-4242-B035-37503CAE8856}" presName="textNode" presStyleLbl="bgShp" presStyleIdx="2" presStyleCnt="4"/>
      <dgm:spPr/>
    </dgm:pt>
    <dgm:pt modelId="{D85DB722-D0BC-4A84-A029-8C68E82B6ACD}" type="pres">
      <dgm:prSet presAssocID="{05E49EDA-70D2-4242-B035-37503CAE8856}" presName="compChildNode" presStyleCnt="0"/>
      <dgm:spPr/>
    </dgm:pt>
    <dgm:pt modelId="{E18FBEB1-1A79-491E-8370-FE1EE7FB9FEB}" type="pres">
      <dgm:prSet presAssocID="{05E49EDA-70D2-4242-B035-37503CAE8856}" presName="theInnerList" presStyleCnt="0"/>
      <dgm:spPr/>
    </dgm:pt>
    <dgm:pt modelId="{C0AA24D4-6FA7-4D56-AC06-67D786DB9D9D}" type="pres">
      <dgm:prSet presAssocID="{7ED65B75-24B1-4FB5-8E2F-4BB652A117A2}" presName="childNode" presStyleLbl="node1" presStyleIdx="6" presStyleCnt="12">
        <dgm:presLayoutVars>
          <dgm:bulletEnabled val="1"/>
        </dgm:presLayoutVars>
      </dgm:prSet>
      <dgm:spPr/>
    </dgm:pt>
    <dgm:pt modelId="{A357BE53-8BED-4E3E-86A7-FE11B4449B94}" type="pres">
      <dgm:prSet presAssocID="{7ED65B75-24B1-4FB5-8E2F-4BB652A117A2}" presName="aSpace2" presStyleCnt="0"/>
      <dgm:spPr/>
    </dgm:pt>
    <dgm:pt modelId="{4196FD41-9FFF-41BF-9345-EB4792F18F26}" type="pres">
      <dgm:prSet presAssocID="{363FF036-AA57-4127-8A40-B94DB33954B4}" presName="childNode" presStyleLbl="node1" presStyleIdx="7" presStyleCnt="12">
        <dgm:presLayoutVars>
          <dgm:bulletEnabled val="1"/>
        </dgm:presLayoutVars>
      </dgm:prSet>
      <dgm:spPr/>
    </dgm:pt>
    <dgm:pt modelId="{E5609B76-BF1B-4B69-B04E-197454CF6552}" type="pres">
      <dgm:prSet presAssocID="{05E49EDA-70D2-4242-B035-37503CAE8856}" presName="aSpace" presStyleCnt="0"/>
      <dgm:spPr/>
    </dgm:pt>
    <dgm:pt modelId="{04CDEFB8-728B-4473-A1CA-AFBA1D21AD16}" type="pres">
      <dgm:prSet presAssocID="{D38C38B2-1D0A-49E4-B50A-E00FA44CFB93}" presName="compNode" presStyleCnt="0"/>
      <dgm:spPr/>
    </dgm:pt>
    <dgm:pt modelId="{AF1DC277-9404-4E91-80F0-0ED6A3181904}" type="pres">
      <dgm:prSet presAssocID="{D38C38B2-1D0A-49E4-B50A-E00FA44CFB93}" presName="aNode" presStyleLbl="bgShp" presStyleIdx="3" presStyleCnt="4"/>
      <dgm:spPr/>
    </dgm:pt>
    <dgm:pt modelId="{C8686297-335C-4AE0-9E68-569F8D054FB1}" type="pres">
      <dgm:prSet presAssocID="{D38C38B2-1D0A-49E4-B50A-E00FA44CFB93}" presName="textNode" presStyleLbl="bgShp" presStyleIdx="3" presStyleCnt="4"/>
      <dgm:spPr/>
    </dgm:pt>
    <dgm:pt modelId="{159C1764-F2B6-441E-BD89-D6FF370BA94D}" type="pres">
      <dgm:prSet presAssocID="{D38C38B2-1D0A-49E4-B50A-E00FA44CFB93}" presName="compChildNode" presStyleCnt="0"/>
      <dgm:spPr/>
    </dgm:pt>
    <dgm:pt modelId="{BAF1DC6E-97C1-48CF-9838-9053688D66D4}" type="pres">
      <dgm:prSet presAssocID="{D38C38B2-1D0A-49E4-B50A-E00FA44CFB93}" presName="theInnerList" presStyleCnt="0"/>
      <dgm:spPr/>
    </dgm:pt>
    <dgm:pt modelId="{1A37C569-B71D-4712-A5FE-24D4FD77E480}" type="pres">
      <dgm:prSet presAssocID="{6876B43F-FDEC-4B33-AF0B-77141E03F2BE}" presName="childNode" presStyleLbl="node1" presStyleIdx="8" presStyleCnt="12">
        <dgm:presLayoutVars>
          <dgm:bulletEnabled val="1"/>
        </dgm:presLayoutVars>
      </dgm:prSet>
      <dgm:spPr/>
    </dgm:pt>
    <dgm:pt modelId="{C3C5975C-2E35-432F-A243-BA0816AEF82D}" type="pres">
      <dgm:prSet presAssocID="{6876B43F-FDEC-4B33-AF0B-77141E03F2BE}" presName="aSpace2" presStyleCnt="0"/>
      <dgm:spPr/>
    </dgm:pt>
    <dgm:pt modelId="{37EC6226-63AC-47A1-8D7C-6403975C1467}" type="pres">
      <dgm:prSet presAssocID="{6081640B-0349-412B-9507-3BB1D66DE0FA}" presName="childNode" presStyleLbl="node1" presStyleIdx="9" presStyleCnt="12">
        <dgm:presLayoutVars>
          <dgm:bulletEnabled val="1"/>
        </dgm:presLayoutVars>
      </dgm:prSet>
      <dgm:spPr/>
    </dgm:pt>
    <dgm:pt modelId="{AFDF0136-7D9F-4026-9F6D-87E18347E499}" type="pres">
      <dgm:prSet presAssocID="{6081640B-0349-412B-9507-3BB1D66DE0FA}" presName="aSpace2" presStyleCnt="0"/>
      <dgm:spPr/>
    </dgm:pt>
    <dgm:pt modelId="{98DB5C3E-0E22-4CB1-B2D2-1D8CF92B5158}" type="pres">
      <dgm:prSet presAssocID="{35848169-0CE6-418F-9772-DF431079A8F1}" presName="childNode" presStyleLbl="node1" presStyleIdx="10" presStyleCnt="12">
        <dgm:presLayoutVars>
          <dgm:bulletEnabled val="1"/>
        </dgm:presLayoutVars>
      </dgm:prSet>
      <dgm:spPr/>
    </dgm:pt>
    <dgm:pt modelId="{71C04131-77B0-4C3E-AE14-CA1B14FC9580}" type="pres">
      <dgm:prSet presAssocID="{35848169-0CE6-418F-9772-DF431079A8F1}" presName="aSpace2" presStyleCnt="0"/>
      <dgm:spPr/>
    </dgm:pt>
    <dgm:pt modelId="{506B60E2-86FB-4CAA-812C-1AF554391320}" type="pres">
      <dgm:prSet presAssocID="{EA0EAB11-1DBD-4BD4-8219-305F0A122133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F1418804-38E5-4130-9EAC-C61C0D1296EB}" srcId="{CF5DFD81-6DA0-4516-AA31-AAB61CCD077A}" destId="{8BBF611D-15AF-41E1-AED5-4FC9FC5C09C6}" srcOrd="1" destOrd="0" parTransId="{47829B1A-D59B-4572-A88A-83100925E777}" sibTransId="{076FA8E1-C8F3-49C5-A432-6B864BD40643}"/>
    <dgm:cxn modelId="{847ABD0A-1C4A-44F8-BB46-7E59F5A2B373}" type="presOf" srcId="{D1B98823-34BA-40C2-85AD-616E1D2041B8}" destId="{D9E93CCB-B1CF-4315-9CEF-58AE8FA59BDE}" srcOrd="0" destOrd="0" presId="urn:microsoft.com/office/officeart/2005/8/layout/lProcess2"/>
    <dgm:cxn modelId="{AA24E918-E93D-4C8D-9055-EAE90AD71F04}" type="presOf" srcId="{088F725B-26F5-4015-800C-33C9A44F2577}" destId="{B7839299-8069-4712-97BB-409B4C1DB16D}" srcOrd="0" destOrd="0" presId="urn:microsoft.com/office/officeart/2005/8/layout/lProcess2"/>
    <dgm:cxn modelId="{92238D1D-4D41-4862-848C-E9AEEF840FE3}" type="presOf" srcId="{35848169-0CE6-418F-9772-DF431079A8F1}" destId="{98DB5C3E-0E22-4CB1-B2D2-1D8CF92B5158}" srcOrd="0" destOrd="0" presId="urn:microsoft.com/office/officeart/2005/8/layout/lProcess2"/>
    <dgm:cxn modelId="{0541141E-076C-44E7-8893-9875BF4DA8EB}" type="presOf" srcId="{6081640B-0349-412B-9507-3BB1D66DE0FA}" destId="{37EC6226-63AC-47A1-8D7C-6403975C1467}" srcOrd="0" destOrd="0" presId="urn:microsoft.com/office/officeart/2005/8/layout/lProcess2"/>
    <dgm:cxn modelId="{0C5A3931-231E-4114-94DF-0A441E8EA659}" srcId="{088F725B-26F5-4015-800C-33C9A44F2577}" destId="{09129FF7-4954-4E2C-8E0E-D91A5502C0D7}" srcOrd="3" destOrd="0" parTransId="{6EF144F1-3594-4ECC-A7D1-2D756195DEC8}" sibTransId="{47396B9A-C8A4-4203-9178-508053E351A7}"/>
    <dgm:cxn modelId="{9BDF665B-8FEA-4556-A8F2-94FB436742D7}" srcId="{8BBF611D-15AF-41E1-AED5-4FC9FC5C09C6}" destId="{E3626923-13D5-4BD6-8CA5-75A57011E3D7}" srcOrd="0" destOrd="0" parTransId="{53CD9BF0-BE87-4BA3-BB7F-E4E056F84AD1}" sibTransId="{09BCC354-5D25-4789-ABA0-C0CA59288DB3}"/>
    <dgm:cxn modelId="{5322A761-1BAE-44D2-A2B7-8CA3E5808530}" type="presOf" srcId="{E783D50F-B943-4EB7-B34C-A0B4F84332B7}" destId="{F1D0B801-136D-4FEA-8D62-F51CAEB3F5B7}" srcOrd="0" destOrd="0" presId="urn:microsoft.com/office/officeart/2005/8/layout/lProcess2"/>
    <dgm:cxn modelId="{E3AC7E43-A243-44F3-856D-A11A042CBCAA}" type="presOf" srcId="{D38C38B2-1D0A-49E4-B50A-E00FA44CFB93}" destId="{C8686297-335C-4AE0-9E68-569F8D054FB1}" srcOrd="1" destOrd="0" presId="urn:microsoft.com/office/officeart/2005/8/layout/lProcess2"/>
    <dgm:cxn modelId="{3D9EF344-4DAB-4927-BFF1-AC63A89D6B41}" srcId="{CF5DFD81-6DA0-4516-AA31-AAB61CCD077A}" destId="{05E49EDA-70D2-4242-B035-37503CAE8856}" srcOrd="2" destOrd="0" parTransId="{82863D66-81AC-476E-B8AD-602B73DDF15C}" sibTransId="{4882934D-DB0C-442E-8634-187FE3550598}"/>
    <dgm:cxn modelId="{944C3868-4F3D-4DAA-81F1-01A661019214}" srcId="{D38C38B2-1D0A-49E4-B50A-E00FA44CFB93}" destId="{6876B43F-FDEC-4B33-AF0B-77141E03F2BE}" srcOrd="0" destOrd="0" parTransId="{70D1BAFE-33DB-4259-8977-777D8372C533}" sibTransId="{A6D93C54-43A5-45E8-8234-A7077A2BDC2F}"/>
    <dgm:cxn modelId="{5F6DDB4A-42EF-4DF6-94B8-947F9039715E}" type="presOf" srcId="{EA0EAB11-1DBD-4BD4-8219-305F0A122133}" destId="{506B60E2-86FB-4CAA-812C-1AF554391320}" srcOrd="0" destOrd="0" presId="urn:microsoft.com/office/officeart/2005/8/layout/lProcess2"/>
    <dgm:cxn modelId="{2019784F-2141-49EC-94C0-EC0CC362D2C5}" type="presOf" srcId="{09129FF7-4954-4E2C-8E0E-D91A5502C0D7}" destId="{4AB37DB9-D91A-4514-A61B-8553E1BDF19A}" srcOrd="0" destOrd="0" presId="urn:microsoft.com/office/officeart/2005/8/layout/lProcess2"/>
    <dgm:cxn modelId="{C7CFCB51-0DA3-40BA-B7F4-FE4A6EE2F935}" srcId="{D38C38B2-1D0A-49E4-B50A-E00FA44CFB93}" destId="{35848169-0CE6-418F-9772-DF431079A8F1}" srcOrd="2" destOrd="0" parTransId="{51675FFC-DE5B-48CF-8BF4-BC39CBCC747C}" sibTransId="{9348E058-41C7-4967-8549-F729EAC948B9}"/>
    <dgm:cxn modelId="{8F77E751-F2A1-4223-98BE-759CD9AFC5A2}" srcId="{D38C38B2-1D0A-49E4-B50A-E00FA44CFB93}" destId="{EA0EAB11-1DBD-4BD4-8219-305F0A122133}" srcOrd="3" destOrd="0" parTransId="{CF9F1B91-CBE4-47EF-BCFE-15E0ABAF3C6B}" sibTransId="{A65C70E8-39B1-4243-BB02-238279C532D5}"/>
    <dgm:cxn modelId="{95D68E53-CC8D-416D-8C80-BCBB562FF128}" type="presOf" srcId="{05E49EDA-70D2-4242-B035-37503CAE8856}" destId="{54F8AB53-5615-49A8-9DF9-498D0CDAFF49}" srcOrd="0" destOrd="0" presId="urn:microsoft.com/office/officeart/2005/8/layout/lProcess2"/>
    <dgm:cxn modelId="{2092F853-BF00-487F-AF54-0A0D295180BC}" srcId="{088F725B-26F5-4015-800C-33C9A44F2577}" destId="{AD43CC85-835D-4A4B-A5D8-8D648F81C9E8}" srcOrd="4" destOrd="0" parTransId="{27DE1822-C5C7-4637-B07A-38A3EE03789C}" sibTransId="{4B561C4B-F590-4EDB-9FD8-03A8AC3BBEA2}"/>
    <dgm:cxn modelId="{EDBEA375-A4EB-41CC-8E3C-C7B18366EB05}" type="presOf" srcId="{088F725B-26F5-4015-800C-33C9A44F2577}" destId="{700E495D-9363-4B68-B358-578638DDE4D5}" srcOrd="1" destOrd="0" presId="urn:microsoft.com/office/officeart/2005/8/layout/lProcess2"/>
    <dgm:cxn modelId="{F155287C-E175-493C-8EFF-F759F1D93270}" type="presOf" srcId="{AD43CC85-835D-4A4B-A5D8-8D648F81C9E8}" destId="{A84C83F0-A46E-4745-8CB7-814B6ED7FE0E}" srcOrd="0" destOrd="0" presId="urn:microsoft.com/office/officeart/2005/8/layout/lProcess2"/>
    <dgm:cxn modelId="{F0F3987D-0DD7-47F2-9058-323BDBE290E8}" srcId="{05E49EDA-70D2-4242-B035-37503CAE8856}" destId="{7ED65B75-24B1-4FB5-8E2F-4BB652A117A2}" srcOrd="0" destOrd="0" parTransId="{F433DE89-0CDD-4303-B02F-16EB4B6C1CF8}" sibTransId="{B11F9961-380D-4D72-BAE6-03A060E78496}"/>
    <dgm:cxn modelId="{8BC09884-DF85-46EE-A033-8BC9BFC3CCB0}" srcId="{088F725B-26F5-4015-800C-33C9A44F2577}" destId="{E783D50F-B943-4EB7-B34C-A0B4F84332B7}" srcOrd="2" destOrd="0" parTransId="{1BCCAF49-AD7B-4DE1-8909-DCF9D11B71C3}" sibTransId="{01FFCE0B-40B2-4807-A3B0-A9567A7EF75C}"/>
    <dgm:cxn modelId="{406A4C8F-37E1-415E-B48B-F6D07C470664}" type="presOf" srcId="{D38C38B2-1D0A-49E4-B50A-E00FA44CFB93}" destId="{AF1DC277-9404-4E91-80F0-0ED6A3181904}" srcOrd="0" destOrd="0" presId="urn:microsoft.com/office/officeart/2005/8/layout/lProcess2"/>
    <dgm:cxn modelId="{9FCD3D92-5F01-4079-B0A4-18819D442C58}" type="presOf" srcId="{8BBF611D-15AF-41E1-AED5-4FC9FC5C09C6}" destId="{843FB033-394A-411B-BA89-BEBC1C1920B9}" srcOrd="1" destOrd="0" presId="urn:microsoft.com/office/officeart/2005/8/layout/lProcess2"/>
    <dgm:cxn modelId="{D3798692-1800-41E2-ADB2-61BEF14DC45B}" srcId="{088F725B-26F5-4015-800C-33C9A44F2577}" destId="{D1B98823-34BA-40C2-85AD-616E1D2041B8}" srcOrd="0" destOrd="0" parTransId="{E0E4BEA3-DA6F-4685-8445-CD217C271FEC}" sibTransId="{C12BF8A0-654E-493A-B6C7-59845F25C75C}"/>
    <dgm:cxn modelId="{37887A9F-97F1-4CFB-8748-264C367176A6}" type="presOf" srcId="{05E49EDA-70D2-4242-B035-37503CAE8856}" destId="{2C31FCDD-0B45-43EF-9DFA-7C0448019F51}" srcOrd="1" destOrd="0" presId="urn:microsoft.com/office/officeart/2005/8/layout/lProcess2"/>
    <dgm:cxn modelId="{10F212A4-DD50-4951-817E-7A321CE84A4A}" srcId="{05E49EDA-70D2-4242-B035-37503CAE8856}" destId="{363FF036-AA57-4127-8A40-B94DB33954B4}" srcOrd="1" destOrd="0" parTransId="{FE88BF59-C35B-4B1D-886C-A48C6B771E86}" sibTransId="{2E9ED0FD-8BE4-44F7-AFCD-6C030CF4DBC1}"/>
    <dgm:cxn modelId="{15CDB4A5-AA52-4BF0-A15E-08DDC26EF20C}" type="presOf" srcId="{6876B43F-FDEC-4B33-AF0B-77141E03F2BE}" destId="{1A37C569-B71D-4712-A5FE-24D4FD77E480}" srcOrd="0" destOrd="0" presId="urn:microsoft.com/office/officeart/2005/8/layout/lProcess2"/>
    <dgm:cxn modelId="{7F6A03B5-AB05-403B-8FA6-3814DD4B1197}" type="presOf" srcId="{8BBF611D-15AF-41E1-AED5-4FC9FC5C09C6}" destId="{0E208002-DFE2-47DC-92A3-05F88AC47620}" srcOrd="0" destOrd="0" presId="urn:microsoft.com/office/officeart/2005/8/layout/lProcess2"/>
    <dgm:cxn modelId="{5C252BB7-79A2-4EB7-98EF-00DEAD0AFCF2}" srcId="{D38C38B2-1D0A-49E4-B50A-E00FA44CFB93}" destId="{6081640B-0349-412B-9507-3BB1D66DE0FA}" srcOrd="1" destOrd="0" parTransId="{7AD1C6B5-2594-48FD-897B-DDE5AD0FD55E}" sibTransId="{D8F1A561-8C45-4408-8647-EEA0506F56ED}"/>
    <dgm:cxn modelId="{469A47BD-9FB5-4C88-9604-25CAF3CB0E9D}" type="presOf" srcId="{7B2907F4-58A1-4C39-8CC7-4D4D4313363A}" destId="{6C024C03-C0AA-4337-AF7C-AFC0CA09FF43}" srcOrd="0" destOrd="0" presId="urn:microsoft.com/office/officeart/2005/8/layout/lProcess2"/>
    <dgm:cxn modelId="{ED34ACCB-B479-41CD-AC83-A81FA8EFB457}" type="presOf" srcId="{363FF036-AA57-4127-8A40-B94DB33954B4}" destId="{4196FD41-9FFF-41BF-9345-EB4792F18F26}" srcOrd="0" destOrd="0" presId="urn:microsoft.com/office/officeart/2005/8/layout/lProcess2"/>
    <dgm:cxn modelId="{72B463DF-E2E5-4E63-8F58-7D7845BE7B94}" srcId="{CF5DFD81-6DA0-4516-AA31-AAB61CCD077A}" destId="{D38C38B2-1D0A-49E4-B50A-E00FA44CFB93}" srcOrd="3" destOrd="0" parTransId="{BCE5A9ED-4985-4EFE-A7E7-55D3F728B121}" sibTransId="{4397B4EE-CA06-4E29-9D7C-277263F4345C}"/>
    <dgm:cxn modelId="{42C372E2-F398-4503-8F7F-148F1EA1F939}" srcId="{088F725B-26F5-4015-800C-33C9A44F2577}" destId="{7B2907F4-58A1-4C39-8CC7-4D4D4313363A}" srcOrd="1" destOrd="0" parTransId="{2C5C3665-0671-4A94-9AAF-17BC54A1E503}" sibTransId="{2EEEDA5C-8B89-43A3-8665-71147E67FD80}"/>
    <dgm:cxn modelId="{4C328AE3-A1CD-4310-BE00-8E03165BDC2A}" type="presOf" srcId="{7ED65B75-24B1-4FB5-8E2F-4BB652A117A2}" destId="{C0AA24D4-6FA7-4D56-AC06-67D786DB9D9D}" srcOrd="0" destOrd="0" presId="urn:microsoft.com/office/officeart/2005/8/layout/lProcess2"/>
    <dgm:cxn modelId="{D67F6DE7-C47D-45D7-A42C-6A94F90E263A}" type="presOf" srcId="{E3626923-13D5-4BD6-8CA5-75A57011E3D7}" destId="{64CD7926-C0DF-4D94-A7B7-43CBAB618036}" srcOrd="0" destOrd="0" presId="urn:microsoft.com/office/officeart/2005/8/layout/lProcess2"/>
    <dgm:cxn modelId="{DC5FFAEF-2D31-498C-999F-14A36EA34C6D}" type="presOf" srcId="{CF5DFD81-6DA0-4516-AA31-AAB61CCD077A}" destId="{1242986E-F2FF-4CD6-B0AF-DC05571E4346}" srcOrd="0" destOrd="0" presId="urn:microsoft.com/office/officeart/2005/8/layout/lProcess2"/>
    <dgm:cxn modelId="{4DC6BFFC-3667-4DBD-BF32-5CA7B704FF64}" srcId="{CF5DFD81-6DA0-4516-AA31-AAB61CCD077A}" destId="{088F725B-26F5-4015-800C-33C9A44F2577}" srcOrd="0" destOrd="0" parTransId="{489BCE5B-0AD7-41B8-8CD6-C03C95022966}" sibTransId="{3DBA383B-7C78-4E95-9F24-1D2E17036BB7}"/>
    <dgm:cxn modelId="{C53928CE-A8AD-4B0F-8F45-709F5C742D4E}" type="presParOf" srcId="{1242986E-F2FF-4CD6-B0AF-DC05571E4346}" destId="{9A49EA04-1AD4-4F3B-BC59-79B3808B23F6}" srcOrd="0" destOrd="0" presId="urn:microsoft.com/office/officeart/2005/8/layout/lProcess2"/>
    <dgm:cxn modelId="{808FA5D3-1919-4063-B7AA-92DBB02BE80E}" type="presParOf" srcId="{9A49EA04-1AD4-4F3B-BC59-79B3808B23F6}" destId="{B7839299-8069-4712-97BB-409B4C1DB16D}" srcOrd="0" destOrd="0" presId="urn:microsoft.com/office/officeart/2005/8/layout/lProcess2"/>
    <dgm:cxn modelId="{0BF02BFA-E067-492C-B40B-82A1CB04E560}" type="presParOf" srcId="{9A49EA04-1AD4-4F3B-BC59-79B3808B23F6}" destId="{700E495D-9363-4B68-B358-578638DDE4D5}" srcOrd="1" destOrd="0" presId="urn:microsoft.com/office/officeart/2005/8/layout/lProcess2"/>
    <dgm:cxn modelId="{28E8ACE2-5162-48E1-8B3A-68EC552B1AB3}" type="presParOf" srcId="{9A49EA04-1AD4-4F3B-BC59-79B3808B23F6}" destId="{57AF2D87-1842-4C18-99D8-AFFA4BF1B413}" srcOrd="2" destOrd="0" presId="urn:microsoft.com/office/officeart/2005/8/layout/lProcess2"/>
    <dgm:cxn modelId="{66FFB96C-CA36-40A8-826E-A00D98D8EDBC}" type="presParOf" srcId="{57AF2D87-1842-4C18-99D8-AFFA4BF1B413}" destId="{453E48C7-3F06-4341-9C98-B2C3905B262E}" srcOrd="0" destOrd="0" presId="urn:microsoft.com/office/officeart/2005/8/layout/lProcess2"/>
    <dgm:cxn modelId="{86B5BFDE-D829-4687-863B-E1D35958D836}" type="presParOf" srcId="{453E48C7-3F06-4341-9C98-B2C3905B262E}" destId="{D9E93CCB-B1CF-4315-9CEF-58AE8FA59BDE}" srcOrd="0" destOrd="0" presId="urn:microsoft.com/office/officeart/2005/8/layout/lProcess2"/>
    <dgm:cxn modelId="{FD35BB86-E542-473E-A53C-16BD77F43488}" type="presParOf" srcId="{453E48C7-3F06-4341-9C98-B2C3905B262E}" destId="{B9DAA499-C69B-4008-A95A-B7202220EF4F}" srcOrd="1" destOrd="0" presId="urn:microsoft.com/office/officeart/2005/8/layout/lProcess2"/>
    <dgm:cxn modelId="{CE72E339-4E53-4A35-96DC-58E0410FD86E}" type="presParOf" srcId="{453E48C7-3F06-4341-9C98-B2C3905B262E}" destId="{6C024C03-C0AA-4337-AF7C-AFC0CA09FF43}" srcOrd="2" destOrd="0" presId="urn:microsoft.com/office/officeart/2005/8/layout/lProcess2"/>
    <dgm:cxn modelId="{DFA7B199-0FF3-4C43-BC37-333F7F2CC41E}" type="presParOf" srcId="{453E48C7-3F06-4341-9C98-B2C3905B262E}" destId="{8E789724-5AFE-4B89-AEFA-329F8EA44FFC}" srcOrd="3" destOrd="0" presId="urn:microsoft.com/office/officeart/2005/8/layout/lProcess2"/>
    <dgm:cxn modelId="{67C3FA97-627C-45D1-A25B-19791C17CF5B}" type="presParOf" srcId="{453E48C7-3F06-4341-9C98-B2C3905B262E}" destId="{F1D0B801-136D-4FEA-8D62-F51CAEB3F5B7}" srcOrd="4" destOrd="0" presId="urn:microsoft.com/office/officeart/2005/8/layout/lProcess2"/>
    <dgm:cxn modelId="{1119F7E5-6830-4F5C-BE9A-1CF442AF8581}" type="presParOf" srcId="{453E48C7-3F06-4341-9C98-B2C3905B262E}" destId="{EE36361F-F694-48B2-BDA8-54F833AB368E}" srcOrd="5" destOrd="0" presId="urn:microsoft.com/office/officeart/2005/8/layout/lProcess2"/>
    <dgm:cxn modelId="{F7C54BD8-B379-4225-8E14-B6A8A7C21F7A}" type="presParOf" srcId="{453E48C7-3F06-4341-9C98-B2C3905B262E}" destId="{4AB37DB9-D91A-4514-A61B-8553E1BDF19A}" srcOrd="6" destOrd="0" presId="urn:microsoft.com/office/officeart/2005/8/layout/lProcess2"/>
    <dgm:cxn modelId="{36637D20-4A00-49E0-9FF2-2A29683797B3}" type="presParOf" srcId="{453E48C7-3F06-4341-9C98-B2C3905B262E}" destId="{47F700EF-859B-490B-8BFE-B45C1ED69E52}" srcOrd="7" destOrd="0" presId="urn:microsoft.com/office/officeart/2005/8/layout/lProcess2"/>
    <dgm:cxn modelId="{AC6CB70A-F5E7-46F7-987B-71382B6CFDB4}" type="presParOf" srcId="{453E48C7-3F06-4341-9C98-B2C3905B262E}" destId="{A84C83F0-A46E-4745-8CB7-814B6ED7FE0E}" srcOrd="8" destOrd="0" presId="urn:microsoft.com/office/officeart/2005/8/layout/lProcess2"/>
    <dgm:cxn modelId="{7DD00E3F-3CF0-48C4-868D-826ECE81D29D}" type="presParOf" srcId="{1242986E-F2FF-4CD6-B0AF-DC05571E4346}" destId="{180ACE6B-BB4D-4031-9471-A5B87B4B0547}" srcOrd="1" destOrd="0" presId="urn:microsoft.com/office/officeart/2005/8/layout/lProcess2"/>
    <dgm:cxn modelId="{618532CC-9C18-45C3-90F8-4E9F08DCA03D}" type="presParOf" srcId="{1242986E-F2FF-4CD6-B0AF-DC05571E4346}" destId="{3AC7E063-E7A3-4B97-A10B-B0116CA71FC8}" srcOrd="2" destOrd="0" presId="urn:microsoft.com/office/officeart/2005/8/layout/lProcess2"/>
    <dgm:cxn modelId="{4E651B11-9F65-491B-925C-CAE1929777A3}" type="presParOf" srcId="{3AC7E063-E7A3-4B97-A10B-B0116CA71FC8}" destId="{0E208002-DFE2-47DC-92A3-05F88AC47620}" srcOrd="0" destOrd="0" presId="urn:microsoft.com/office/officeart/2005/8/layout/lProcess2"/>
    <dgm:cxn modelId="{C7C55921-397F-49EF-B7D2-F3D2B1B86758}" type="presParOf" srcId="{3AC7E063-E7A3-4B97-A10B-B0116CA71FC8}" destId="{843FB033-394A-411B-BA89-BEBC1C1920B9}" srcOrd="1" destOrd="0" presId="urn:microsoft.com/office/officeart/2005/8/layout/lProcess2"/>
    <dgm:cxn modelId="{0DF74DC3-E253-45D2-AFE8-14EC83DC72AA}" type="presParOf" srcId="{3AC7E063-E7A3-4B97-A10B-B0116CA71FC8}" destId="{E70AD8CB-64C5-446C-BB16-A201115DE47C}" srcOrd="2" destOrd="0" presId="urn:microsoft.com/office/officeart/2005/8/layout/lProcess2"/>
    <dgm:cxn modelId="{7BB4F2FF-F3D4-41E1-B201-CE7839B48EB6}" type="presParOf" srcId="{E70AD8CB-64C5-446C-BB16-A201115DE47C}" destId="{2A61B533-4583-4184-8F27-DABF3BF1B630}" srcOrd="0" destOrd="0" presId="urn:microsoft.com/office/officeart/2005/8/layout/lProcess2"/>
    <dgm:cxn modelId="{E1BE91E1-9448-45B8-9102-62346F4A8F90}" type="presParOf" srcId="{2A61B533-4583-4184-8F27-DABF3BF1B630}" destId="{64CD7926-C0DF-4D94-A7B7-43CBAB618036}" srcOrd="0" destOrd="0" presId="urn:microsoft.com/office/officeart/2005/8/layout/lProcess2"/>
    <dgm:cxn modelId="{CA897647-564C-4972-9192-78FAAAE317DA}" type="presParOf" srcId="{1242986E-F2FF-4CD6-B0AF-DC05571E4346}" destId="{F610EB67-F866-48B0-816E-10E85E965DA5}" srcOrd="3" destOrd="0" presId="urn:microsoft.com/office/officeart/2005/8/layout/lProcess2"/>
    <dgm:cxn modelId="{99B433DF-0C70-4981-821A-62E5471A49BB}" type="presParOf" srcId="{1242986E-F2FF-4CD6-B0AF-DC05571E4346}" destId="{A43F00CC-90C8-4AA0-876B-AC8B711DFB58}" srcOrd="4" destOrd="0" presId="urn:microsoft.com/office/officeart/2005/8/layout/lProcess2"/>
    <dgm:cxn modelId="{4625A624-6469-496A-865F-4E30F7E3B017}" type="presParOf" srcId="{A43F00CC-90C8-4AA0-876B-AC8B711DFB58}" destId="{54F8AB53-5615-49A8-9DF9-498D0CDAFF49}" srcOrd="0" destOrd="0" presId="urn:microsoft.com/office/officeart/2005/8/layout/lProcess2"/>
    <dgm:cxn modelId="{F61DBFA5-8124-4E12-81E4-8F519115F447}" type="presParOf" srcId="{A43F00CC-90C8-4AA0-876B-AC8B711DFB58}" destId="{2C31FCDD-0B45-43EF-9DFA-7C0448019F51}" srcOrd="1" destOrd="0" presId="urn:microsoft.com/office/officeart/2005/8/layout/lProcess2"/>
    <dgm:cxn modelId="{BD692049-6DEB-4835-B794-B56B051E5386}" type="presParOf" srcId="{A43F00CC-90C8-4AA0-876B-AC8B711DFB58}" destId="{D85DB722-D0BC-4A84-A029-8C68E82B6ACD}" srcOrd="2" destOrd="0" presId="urn:microsoft.com/office/officeart/2005/8/layout/lProcess2"/>
    <dgm:cxn modelId="{D5338C7C-C18D-4F31-8AFF-A80B51251AC6}" type="presParOf" srcId="{D85DB722-D0BC-4A84-A029-8C68E82B6ACD}" destId="{E18FBEB1-1A79-491E-8370-FE1EE7FB9FEB}" srcOrd="0" destOrd="0" presId="urn:microsoft.com/office/officeart/2005/8/layout/lProcess2"/>
    <dgm:cxn modelId="{227C7C93-C672-41E3-BFB5-3514335E3BDC}" type="presParOf" srcId="{E18FBEB1-1A79-491E-8370-FE1EE7FB9FEB}" destId="{C0AA24D4-6FA7-4D56-AC06-67D786DB9D9D}" srcOrd="0" destOrd="0" presId="urn:microsoft.com/office/officeart/2005/8/layout/lProcess2"/>
    <dgm:cxn modelId="{6DE607F2-5B1E-40DD-910E-79A182180957}" type="presParOf" srcId="{E18FBEB1-1A79-491E-8370-FE1EE7FB9FEB}" destId="{A357BE53-8BED-4E3E-86A7-FE11B4449B94}" srcOrd="1" destOrd="0" presId="urn:microsoft.com/office/officeart/2005/8/layout/lProcess2"/>
    <dgm:cxn modelId="{89F12DAD-D1AA-4F02-B79D-C34F3189C9C0}" type="presParOf" srcId="{E18FBEB1-1A79-491E-8370-FE1EE7FB9FEB}" destId="{4196FD41-9FFF-41BF-9345-EB4792F18F26}" srcOrd="2" destOrd="0" presId="urn:microsoft.com/office/officeart/2005/8/layout/lProcess2"/>
    <dgm:cxn modelId="{E5C96C1E-C0FA-44A8-829C-22A15BA868F4}" type="presParOf" srcId="{1242986E-F2FF-4CD6-B0AF-DC05571E4346}" destId="{E5609B76-BF1B-4B69-B04E-197454CF6552}" srcOrd="5" destOrd="0" presId="urn:microsoft.com/office/officeart/2005/8/layout/lProcess2"/>
    <dgm:cxn modelId="{97C49C8A-E9A9-47B9-B307-F6A7EE39F4AA}" type="presParOf" srcId="{1242986E-F2FF-4CD6-B0AF-DC05571E4346}" destId="{04CDEFB8-728B-4473-A1CA-AFBA1D21AD16}" srcOrd="6" destOrd="0" presId="urn:microsoft.com/office/officeart/2005/8/layout/lProcess2"/>
    <dgm:cxn modelId="{59060FE3-4351-4C5D-BBA3-109F8A85F9FE}" type="presParOf" srcId="{04CDEFB8-728B-4473-A1CA-AFBA1D21AD16}" destId="{AF1DC277-9404-4E91-80F0-0ED6A3181904}" srcOrd="0" destOrd="0" presId="urn:microsoft.com/office/officeart/2005/8/layout/lProcess2"/>
    <dgm:cxn modelId="{E0676D34-2F57-4E0B-AF10-46988CC27A0D}" type="presParOf" srcId="{04CDEFB8-728B-4473-A1CA-AFBA1D21AD16}" destId="{C8686297-335C-4AE0-9E68-569F8D054FB1}" srcOrd="1" destOrd="0" presId="urn:microsoft.com/office/officeart/2005/8/layout/lProcess2"/>
    <dgm:cxn modelId="{55635D4F-BDF9-4B25-B832-777BD0A7C681}" type="presParOf" srcId="{04CDEFB8-728B-4473-A1CA-AFBA1D21AD16}" destId="{159C1764-F2B6-441E-BD89-D6FF370BA94D}" srcOrd="2" destOrd="0" presId="urn:microsoft.com/office/officeart/2005/8/layout/lProcess2"/>
    <dgm:cxn modelId="{504CCBB2-4371-426B-AFEB-27854DEB8D50}" type="presParOf" srcId="{159C1764-F2B6-441E-BD89-D6FF370BA94D}" destId="{BAF1DC6E-97C1-48CF-9838-9053688D66D4}" srcOrd="0" destOrd="0" presId="urn:microsoft.com/office/officeart/2005/8/layout/lProcess2"/>
    <dgm:cxn modelId="{E8CD0641-92C9-4929-ABC8-CCF0F1C3C997}" type="presParOf" srcId="{BAF1DC6E-97C1-48CF-9838-9053688D66D4}" destId="{1A37C569-B71D-4712-A5FE-24D4FD77E480}" srcOrd="0" destOrd="0" presId="urn:microsoft.com/office/officeart/2005/8/layout/lProcess2"/>
    <dgm:cxn modelId="{99A8F6A7-F9C1-436E-9AE7-729E678CD0AD}" type="presParOf" srcId="{BAF1DC6E-97C1-48CF-9838-9053688D66D4}" destId="{C3C5975C-2E35-432F-A243-BA0816AEF82D}" srcOrd="1" destOrd="0" presId="urn:microsoft.com/office/officeart/2005/8/layout/lProcess2"/>
    <dgm:cxn modelId="{356D975F-01F2-4460-A4FC-03D1806486EE}" type="presParOf" srcId="{BAF1DC6E-97C1-48CF-9838-9053688D66D4}" destId="{37EC6226-63AC-47A1-8D7C-6403975C1467}" srcOrd="2" destOrd="0" presId="urn:microsoft.com/office/officeart/2005/8/layout/lProcess2"/>
    <dgm:cxn modelId="{796EEF4E-8577-43FF-8D7A-AF8D79CD6B0B}" type="presParOf" srcId="{BAF1DC6E-97C1-48CF-9838-9053688D66D4}" destId="{AFDF0136-7D9F-4026-9F6D-87E18347E499}" srcOrd="3" destOrd="0" presId="urn:microsoft.com/office/officeart/2005/8/layout/lProcess2"/>
    <dgm:cxn modelId="{100DACEF-964B-495E-BF06-67C152670128}" type="presParOf" srcId="{BAF1DC6E-97C1-48CF-9838-9053688D66D4}" destId="{98DB5C3E-0E22-4CB1-B2D2-1D8CF92B5158}" srcOrd="4" destOrd="0" presId="urn:microsoft.com/office/officeart/2005/8/layout/lProcess2"/>
    <dgm:cxn modelId="{CB73503C-8B3B-4E59-9093-2047B513635C}" type="presParOf" srcId="{BAF1DC6E-97C1-48CF-9838-9053688D66D4}" destId="{71C04131-77B0-4C3E-AE14-CA1B14FC9580}" srcOrd="5" destOrd="0" presId="urn:microsoft.com/office/officeart/2005/8/layout/lProcess2"/>
    <dgm:cxn modelId="{7BF0EA3E-AF90-47A4-9595-E3EE2948F741}" type="presParOf" srcId="{BAF1DC6E-97C1-48CF-9838-9053688D66D4}" destId="{506B60E2-86FB-4CAA-812C-1AF55439132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1DAD85-683C-4F1A-A47A-A51329F999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2B640D-08DE-4B67-9655-0250B3484CBB}">
      <dgm:prSet phldrT="[Text]"/>
      <dgm:spPr/>
      <dgm:t>
        <a:bodyPr/>
        <a:lstStyle/>
        <a:p>
          <a:r>
            <a:rPr lang="en-US" b="1" dirty="0">
              <a:solidFill>
                <a:schemeClr val="accent6"/>
              </a:solidFill>
            </a:rPr>
            <a:t>Real-time</a:t>
          </a:r>
          <a:r>
            <a:rPr lang="en-US" b="1" dirty="0"/>
            <a:t> centralized market platform to buy and sell power close to the time electricity is consumed</a:t>
          </a:r>
          <a:endParaRPr lang="en-US" dirty="0"/>
        </a:p>
      </dgm:t>
    </dgm:pt>
    <dgm:pt modelId="{7E5E9073-B2B9-411C-856C-F3615935C548}" type="parTrans" cxnId="{6743A268-CE0B-4C89-9FF3-7F6F5AE2615B}">
      <dgm:prSet/>
      <dgm:spPr/>
      <dgm:t>
        <a:bodyPr/>
        <a:lstStyle/>
        <a:p>
          <a:endParaRPr lang="en-US"/>
        </a:p>
      </dgm:t>
    </dgm:pt>
    <dgm:pt modelId="{BA1A0B42-1661-4574-B801-E8BF11CBD78E}" type="sibTrans" cxnId="{6743A268-CE0B-4C89-9FF3-7F6F5AE2615B}">
      <dgm:prSet/>
      <dgm:spPr/>
      <dgm:t>
        <a:bodyPr/>
        <a:lstStyle/>
        <a:p>
          <a:endParaRPr lang="en-US"/>
        </a:p>
      </dgm:t>
    </dgm:pt>
    <dgm:pt modelId="{0B7FBE94-30B6-4B75-BBEB-2D45470904E1}">
      <dgm:prSet phldrT="[Text]" custT="1"/>
      <dgm:spPr/>
      <dgm:t>
        <a:bodyPr/>
        <a:lstStyle/>
        <a:p>
          <a:r>
            <a:rPr lang="en-US" sz="1900" dirty="0"/>
            <a:t>Voluntary platform, participants retain reliability, transmission and resource planning obligations</a:t>
          </a:r>
        </a:p>
      </dgm:t>
    </dgm:pt>
    <dgm:pt modelId="{435C3E03-37B7-4E10-BA80-8A58A6163D92}" type="parTrans" cxnId="{FED18E6A-EDAF-4B7D-AA36-59D2AA0B9103}">
      <dgm:prSet/>
      <dgm:spPr/>
      <dgm:t>
        <a:bodyPr/>
        <a:lstStyle/>
        <a:p>
          <a:endParaRPr lang="en-US"/>
        </a:p>
      </dgm:t>
    </dgm:pt>
    <dgm:pt modelId="{6AB3EA0A-A1BF-43E8-B945-52667B2D873C}" type="sibTrans" cxnId="{FED18E6A-EDAF-4B7D-AA36-59D2AA0B9103}">
      <dgm:prSet/>
      <dgm:spPr/>
      <dgm:t>
        <a:bodyPr/>
        <a:lstStyle/>
        <a:p>
          <a:endParaRPr lang="en-US"/>
        </a:p>
      </dgm:t>
    </dgm:pt>
    <dgm:pt modelId="{84DE1B36-F03D-445C-847A-846A7C90E374}">
      <dgm:prSet phldrT="[Text]"/>
      <dgm:spPr/>
      <dgm:t>
        <a:bodyPr/>
        <a:lstStyle/>
        <a:p>
          <a:r>
            <a:rPr lang="en-US" b="1" dirty="0"/>
            <a:t>Gives system operators </a:t>
          </a:r>
          <a:r>
            <a:rPr lang="en-US" b="1" dirty="0">
              <a:solidFill>
                <a:schemeClr val="accent6"/>
              </a:solidFill>
            </a:rPr>
            <a:t>real-time visibility </a:t>
          </a:r>
          <a:r>
            <a:rPr lang="en-US" b="1" dirty="0"/>
            <a:t>across neighboring grids</a:t>
          </a:r>
          <a:endParaRPr lang="en-US" dirty="0"/>
        </a:p>
      </dgm:t>
    </dgm:pt>
    <dgm:pt modelId="{92F8BCE8-DB52-48D7-BB7A-9149CC7ECDF6}" type="parTrans" cxnId="{52968A2A-915C-4A33-A616-3F3C63EDD282}">
      <dgm:prSet/>
      <dgm:spPr/>
      <dgm:t>
        <a:bodyPr/>
        <a:lstStyle/>
        <a:p>
          <a:endParaRPr lang="en-US"/>
        </a:p>
      </dgm:t>
    </dgm:pt>
    <dgm:pt modelId="{03BB6B75-71E5-456F-A33F-AA9FF7BFBB0F}" type="sibTrans" cxnId="{52968A2A-915C-4A33-A616-3F3C63EDD282}">
      <dgm:prSet/>
      <dgm:spPr/>
      <dgm:t>
        <a:bodyPr/>
        <a:lstStyle/>
        <a:p>
          <a:endParaRPr lang="en-US"/>
        </a:p>
      </dgm:t>
    </dgm:pt>
    <dgm:pt modelId="{F6BB038F-060A-4ABA-B2D3-64EBC75FE5D2}">
      <dgm:prSet phldrT="[Text]" custT="1"/>
      <dgm:spPr/>
      <dgm:t>
        <a:bodyPr/>
        <a:lstStyle/>
        <a:p>
          <a:r>
            <a:rPr lang="en-US" sz="1900" dirty="0"/>
            <a:t>Manages transmission congestion to produce feasible dispatch that maintain grid reliability and support integration of renewable resource</a:t>
          </a:r>
        </a:p>
      </dgm:t>
    </dgm:pt>
    <dgm:pt modelId="{198ED36D-2043-47B4-9192-6B964AC4BD03}" type="parTrans" cxnId="{2AD30D36-5DCA-4270-B0AD-26A3511307BD}">
      <dgm:prSet/>
      <dgm:spPr/>
      <dgm:t>
        <a:bodyPr/>
        <a:lstStyle/>
        <a:p>
          <a:endParaRPr lang="en-US"/>
        </a:p>
      </dgm:t>
    </dgm:pt>
    <dgm:pt modelId="{2A7C2B4E-1905-499A-9179-B6C5C85EE822}" type="sibTrans" cxnId="{2AD30D36-5DCA-4270-B0AD-26A3511307BD}">
      <dgm:prSet/>
      <dgm:spPr/>
      <dgm:t>
        <a:bodyPr/>
        <a:lstStyle/>
        <a:p>
          <a:endParaRPr lang="en-US"/>
        </a:p>
      </dgm:t>
    </dgm:pt>
    <dgm:pt modelId="{82BD65FD-B109-4D73-8397-69B29961FF6E}">
      <dgm:prSet phldrT="[Text]" custT="1"/>
      <dgm:spPr/>
      <dgm:t>
        <a:bodyPr/>
        <a:lstStyle/>
        <a:p>
          <a:r>
            <a:rPr lang="en-US" sz="1900" dirty="0"/>
            <a:t>Provides sub-hourly (15 and 5 minute) economic dispatch of resources, balancing supply and demand, finding least-cost solutions to meet power needs</a:t>
          </a:r>
        </a:p>
      </dgm:t>
    </dgm:pt>
    <dgm:pt modelId="{BAC5B72D-4217-4755-88AE-E89860B64B3F}" type="parTrans" cxnId="{A8E6B957-C1FD-4F0D-9357-4A5552CE9174}">
      <dgm:prSet/>
      <dgm:spPr/>
      <dgm:t>
        <a:bodyPr/>
        <a:lstStyle/>
        <a:p>
          <a:endParaRPr lang="en-US"/>
        </a:p>
      </dgm:t>
    </dgm:pt>
    <dgm:pt modelId="{CEB51C31-A505-4CA0-A7C0-B762CE7A0516}" type="sibTrans" cxnId="{A8E6B957-C1FD-4F0D-9357-4A5552CE9174}">
      <dgm:prSet/>
      <dgm:spPr/>
      <dgm:t>
        <a:bodyPr/>
        <a:lstStyle/>
        <a:p>
          <a:endParaRPr lang="en-US"/>
        </a:p>
      </dgm:t>
    </dgm:pt>
    <dgm:pt modelId="{98894CC3-22AF-46DA-8CBE-B3C1D99256F7}">
      <dgm:prSet phldrT="[Text]" custT="1"/>
      <dgm:spPr/>
      <dgm:t>
        <a:bodyPr/>
        <a:lstStyle/>
        <a:p>
          <a:r>
            <a:rPr lang="en-US" sz="1900" dirty="0"/>
            <a:t>Makes excess renewable energy available to larger market, avoiding curtailments</a:t>
          </a:r>
        </a:p>
      </dgm:t>
    </dgm:pt>
    <dgm:pt modelId="{96B0582F-F359-4CCE-96CE-8B9323201AA3}" type="parTrans" cxnId="{676D4C32-F72E-4B19-BBA0-6C2A87A49DF2}">
      <dgm:prSet/>
      <dgm:spPr/>
      <dgm:t>
        <a:bodyPr/>
        <a:lstStyle/>
        <a:p>
          <a:endParaRPr lang="en-US"/>
        </a:p>
      </dgm:t>
    </dgm:pt>
    <dgm:pt modelId="{C50AE826-11C2-4871-AD51-15B18FC004E6}" type="sibTrans" cxnId="{676D4C32-F72E-4B19-BBA0-6C2A87A49DF2}">
      <dgm:prSet/>
      <dgm:spPr/>
      <dgm:t>
        <a:bodyPr/>
        <a:lstStyle/>
        <a:p>
          <a:endParaRPr lang="en-US"/>
        </a:p>
      </dgm:t>
    </dgm:pt>
    <dgm:pt modelId="{27911494-39AB-4A3F-A0CB-595CCE71064B}" type="pres">
      <dgm:prSet presAssocID="{C61DAD85-683C-4F1A-A47A-A51329F999F5}" presName="linear" presStyleCnt="0">
        <dgm:presLayoutVars>
          <dgm:animLvl val="lvl"/>
          <dgm:resizeHandles val="exact"/>
        </dgm:presLayoutVars>
      </dgm:prSet>
      <dgm:spPr/>
    </dgm:pt>
    <dgm:pt modelId="{030F9D1C-110C-4C3E-9691-DB49DE8BE8E3}" type="pres">
      <dgm:prSet presAssocID="{B32B640D-08DE-4B67-9655-0250B3484CB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A02311-5C78-4137-8508-020845C59E85}" type="pres">
      <dgm:prSet presAssocID="{B32B640D-08DE-4B67-9655-0250B3484CBB}" presName="childText" presStyleLbl="revTx" presStyleIdx="0" presStyleCnt="2">
        <dgm:presLayoutVars>
          <dgm:bulletEnabled val="1"/>
        </dgm:presLayoutVars>
      </dgm:prSet>
      <dgm:spPr/>
    </dgm:pt>
    <dgm:pt modelId="{9549D61D-5529-474A-A49F-DE013388BBE3}" type="pres">
      <dgm:prSet presAssocID="{84DE1B36-F03D-445C-847A-846A7C90E37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A47D11D-BCF4-4718-94BA-3D6D100B2999}" type="pres">
      <dgm:prSet presAssocID="{84DE1B36-F03D-445C-847A-846A7C90E37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CA0BA17-8204-4D30-BDDE-BDF69BA0E205}" type="presOf" srcId="{C61DAD85-683C-4F1A-A47A-A51329F999F5}" destId="{27911494-39AB-4A3F-A0CB-595CCE71064B}" srcOrd="0" destOrd="0" presId="urn:microsoft.com/office/officeart/2005/8/layout/vList2"/>
    <dgm:cxn modelId="{E42ECA20-1B45-47E3-8C16-F769045E35E7}" type="presOf" srcId="{0B7FBE94-30B6-4B75-BBEB-2D45470904E1}" destId="{43A02311-5C78-4137-8508-020845C59E85}" srcOrd="0" destOrd="0" presId="urn:microsoft.com/office/officeart/2005/8/layout/vList2"/>
    <dgm:cxn modelId="{52968A2A-915C-4A33-A616-3F3C63EDD282}" srcId="{C61DAD85-683C-4F1A-A47A-A51329F999F5}" destId="{84DE1B36-F03D-445C-847A-846A7C90E374}" srcOrd="1" destOrd="0" parTransId="{92F8BCE8-DB52-48D7-BB7A-9149CC7ECDF6}" sibTransId="{03BB6B75-71E5-456F-A33F-AA9FF7BFBB0F}"/>
    <dgm:cxn modelId="{676D4C32-F72E-4B19-BBA0-6C2A87A49DF2}" srcId="{84DE1B36-F03D-445C-847A-846A7C90E374}" destId="{98894CC3-22AF-46DA-8CBE-B3C1D99256F7}" srcOrd="1" destOrd="0" parTransId="{96B0582F-F359-4CCE-96CE-8B9323201AA3}" sibTransId="{C50AE826-11C2-4871-AD51-15B18FC004E6}"/>
    <dgm:cxn modelId="{2AD30D36-5DCA-4270-B0AD-26A3511307BD}" srcId="{84DE1B36-F03D-445C-847A-846A7C90E374}" destId="{F6BB038F-060A-4ABA-B2D3-64EBC75FE5D2}" srcOrd="0" destOrd="0" parTransId="{198ED36D-2043-47B4-9192-6B964AC4BD03}" sibTransId="{2A7C2B4E-1905-499A-9179-B6C5C85EE822}"/>
    <dgm:cxn modelId="{6743A268-CE0B-4C89-9FF3-7F6F5AE2615B}" srcId="{C61DAD85-683C-4F1A-A47A-A51329F999F5}" destId="{B32B640D-08DE-4B67-9655-0250B3484CBB}" srcOrd="0" destOrd="0" parTransId="{7E5E9073-B2B9-411C-856C-F3615935C548}" sibTransId="{BA1A0B42-1661-4574-B801-E8BF11CBD78E}"/>
    <dgm:cxn modelId="{FED18E6A-EDAF-4B7D-AA36-59D2AA0B9103}" srcId="{B32B640D-08DE-4B67-9655-0250B3484CBB}" destId="{0B7FBE94-30B6-4B75-BBEB-2D45470904E1}" srcOrd="0" destOrd="0" parTransId="{435C3E03-37B7-4E10-BA80-8A58A6163D92}" sibTransId="{6AB3EA0A-A1BF-43E8-B945-52667B2D873C}"/>
    <dgm:cxn modelId="{4B9CF056-3A75-4146-BF33-F9BDDEFC67AF}" type="presOf" srcId="{B32B640D-08DE-4B67-9655-0250B3484CBB}" destId="{030F9D1C-110C-4C3E-9691-DB49DE8BE8E3}" srcOrd="0" destOrd="0" presId="urn:microsoft.com/office/officeart/2005/8/layout/vList2"/>
    <dgm:cxn modelId="{A8E6B957-C1FD-4F0D-9357-4A5552CE9174}" srcId="{B32B640D-08DE-4B67-9655-0250B3484CBB}" destId="{82BD65FD-B109-4D73-8397-69B29961FF6E}" srcOrd="1" destOrd="0" parTransId="{BAC5B72D-4217-4755-88AE-E89860B64B3F}" sibTransId="{CEB51C31-A505-4CA0-A7C0-B762CE7A0516}"/>
    <dgm:cxn modelId="{59045178-9B0D-48EC-98FA-C7348A0F6EF1}" type="presOf" srcId="{82BD65FD-B109-4D73-8397-69B29961FF6E}" destId="{43A02311-5C78-4137-8508-020845C59E85}" srcOrd="0" destOrd="1" presId="urn:microsoft.com/office/officeart/2005/8/layout/vList2"/>
    <dgm:cxn modelId="{1FEF067E-6457-437C-AB97-152C0E89B268}" type="presOf" srcId="{84DE1B36-F03D-445C-847A-846A7C90E374}" destId="{9549D61D-5529-474A-A49F-DE013388BBE3}" srcOrd="0" destOrd="0" presId="urn:microsoft.com/office/officeart/2005/8/layout/vList2"/>
    <dgm:cxn modelId="{2E1F6C92-21B4-438E-B76D-379363EBBE7B}" type="presOf" srcId="{F6BB038F-060A-4ABA-B2D3-64EBC75FE5D2}" destId="{2A47D11D-BCF4-4718-94BA-3D6D100B2999}" srcOrd="0" destOrd="0" presId="urn:microsoft.com/office/officeart/2005/8/layout/vList2"/>
    <dgm:cxn modelId="{6E8BDBF4-013C-4F3A-ABAD-0C64532D8354}" type="presOf" srcId="{98894CC3-22AF-46DA-8CBE-B3C1D99256F7}" destId="{2A47D11D-BCF4-4718-94BA-3D6D100B2999}" srcOrd="0" destOrd="1" presId="urn:microsoft.com/office/officeart/2005/8/layout/vList2"/>
    <dgm:cxn modelId="{79607ACB-21C0-4FC7-B89D-036EC494BFC9}" type="presParOf" srcId="{27911494-39AB-4A3F-A0CB-595CCE71064B}" destId="{030F9D1C-110C-4C3E-9691-DB49DE8BE8E3}" srcOrd="0" destOrd="0" presId="urn:microsoft.com/office/officeart/2005/8/layout/vList2"/>
    <dgm:cxn modelId="{3A057940-6E40-4053-9786-452816C06489}" type="presParOf" srcId="{27911494-39AB-4A3F-A0CB-595CCE71064B}" destId="{43A02311-5C78-4137-8508-020845C59E85}" srcOrd="1" destOrd="0" presId="urn:microsoft.com/office/officeart/2005/8/layout/vList2"/>
    <dgm:cxn modelId="{6957FB61-17A1-4DD1-A85D-689B22978B9F}" type="presParOf" srcId="{27911494-39AB-4A3F-A0CB-595CCE71064B}" destId="{9549D61D-5529-474A-A49F-DE013388BBE3}" srcOrd="2" destOrd="0" presId="urn:microsoft.com/office/officeart/2005/8/layout/vList2"/>
    <dgm:cxn modelId="{89CED991-FC00-4CC3-8594-DF233DC62F95}" type="presParOf" srcId="{27911494-39AB-4A3F-A0CB-595CCE71064B}" destId="{2A47D11D-BCF4-4718-94BA-3D6D100B299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1DAD85-683C-4F1A-A47A-A51329F999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2B640D-08DE-4B67-9655-0250B3484CBB}">
      <dgm:prSet phldrT="[Text]"/>
      <dgm:spPr/>
      <dgm:t>
        <a:bodyPr/>
        <a:lstStyle/>
        <a:p>
          <a:r>
            <a:rPr lang="en-US" b="1" dirty="0"/>
            <a:t>Optimize supply and demand schedules across the West - the </a:t>
          </a:r>
          <a:r>
            <a:rPr lang="en-US" b="1" dirty="0">
              <a:solidFill>
                <a:schemeClr val="accent6"/>
              </a:solidFill>
            </a:rPr>
            <a:t>day before </a:t>
          </a:r>
          <a:r>
            <a:rPr lang="en-US" b="1" dirty="0"/>
            <a:t>the real-time</a:t>
          </a:r>
          <a:endParaRPr lang="en-US" dirty="0"/>
        </a:p>
      </dgm:t>
    </dgm:pt>
    <dgm:pt modelId="{7E5E9073-B2B9-411C-856C-F3615935C548}" type="parTrans" cxnId="{6743A268-CE0B-4C89-9FF3-7F6F5AE2615B}">
      <dgm:prSet/>
      <dgm:spPr/>
      <dgm:t>
        <a:bodyPr/>
        <a:lstStyle/>
        <a:p>
          <a:endParaRPr lang="en-US"/>
        </a:p>
      </dgm:t>
    </dgm:pt>
    <dgm:pt modelId="{BA1A0B42-1661-4574-B801-E8BF11CBD78E}" type="sibTrans" cxnId="{6743A268-CE0B-4C89-9FF3-7F6F5AE2615B}">
      <dgm:prSet/>
      <dgm:spPr/>
      <dgm:t>
        <a:bodyPr/>
        <a:lstStyle/>
        <a:p>
          <a:endParaRPr lang="en-US"/>
        </a:p>
      </dgm:t>
    </dgm:pt>
    <dgm:pt modelId="{0B7FBE94-30B6-4B75-BBEB-2D45470904E1}">
      <dgm:prSet phldrT="[Text]"/>
      <dgm:spPr/>
      <dgm:t>
        <a:bodyPr/>
        <a:lstStyle/>
        <a:p>
          <a:r>
            <a:rPr lang="en-US" dirty="0"/>
            <a:t>Remains voluntary </a:t>
          </a:r>
          <a:r>
            <a:rPr lang="en-US" dirty="0">
              <a:solidFill>
                <a:schemeClr val="tx1"/>
              </a:solidFill>
            </a:rPr>
            <a:t>(no exit fees), participants retain reliability, transmission and resource planning obligations</a:t>
          </a:r>
        </a:p>
      </dgm:t>
    </dgm:pt>
    <dgm:pt modelId="{435C3E03-37B7-4E10-BA80-8A58A6163D92}" type="parTrans" cxnId="{FED18E6A-EDAF-4B7D-AA36-59D2AA0B9103}">
      <dgm:prSet/>
      <dgm:spPr/>
      <dgm:t>
        <a:bodyPr/>
        <a:lstStyle/>
        <a:p>
          <a:endParaRPr lang="en-US"/>
        </a:p>
      </dgm:t>
    </dgm:pt>
    <dgm:pt modelId="{6AB3EA0A-A1BF-43E8-B945-52667B2D873C}" type="sibTrans" cxnId="{FED18E6A-EDAF-4B7D-AA36-59D2AA0B9103}">
      <dgm:prSet/>
      <dgm:spPr/>
      <dgm:t>
        <a:bodyPr/>
        <a:lstStyle/>
        <a:p>
          <a:endParaRPr lang="en-US"/>
        </a:p>
      </dgm:t>
    </dgm:pt>
    <dgm:pt modelId="{84DE1B36-F03D-445C-847A-846A7C90E374}">
      <dgm:prSet phldrT="[Text]"/>
      <dgm:spPr/>
      <dgm:t>
        <a:bodyPr/>
        <a:lstStyle/>
        <a:p>
          <a:r>
            <a:rPr lang="en-US" b="1" dirty="0"/>
            <a:t>Provides system operators </a:t>
          </a:r>
          <a:r>
            <a:rPr lang="en-US" b="1" dirty="0">
              <a:solidFill>
                <a:schemeClr val="accent6"/>
              </a:solidFill>
            </a:rPr>
            <a:t>day-ahead visibility </a:t>
          </a:r>
          <a:r>
            <a:rPr lang="en-US" b="1" dirty="0"/>
            <a:t>across neighboring grids enhancing reliability</a:t>
          </a:r>
          <a:endParaRPr lang="en-US" dirty="0"/>
        </a:p>
      </dgm:t>
    </dgm:pt>
    <dgm:pt modelId="{92F8BCE8-DB52-48D7-BB7A-9149CC7ECDF6}" type="parTrans" cxnId="{52968A2A-915C-4A33-A616-3F3C63EDD282}">
      <dgm:prSet/>
      <dgm:spPr/>
      <dgm:t>
        <a:bodyPr/>
        <a:lstStyle/>
        <a:p>
          <a:endParaRPr lang="en-US"/>
        </a:p>
      </dgm:t>
    </dgm:pt>
    <dgm:pt modelId="{03BB6B75-71E5-456F-A33F-AA9FF7BFBB0F}" type="sibTrans" cxnId="{52968A2A-915C-4A33-A616-3F3C63EDD282}">
      <dgm:prSet/>
      <dgm:spPr/>
      <dgm:t>
        <a:bodyPr/>
        <a:lstStyle/>
        <a:p>
          <a:endParaRPr lang="en-US"/>
        </a:p>
      </dgm:t>
    </dgm:pt>
    <dgm:pt modelId="{F6BB038F-060A-4ABA-B2D3-64EBC75FE5D2}">
      <dgm:prSet phldrT="[Text]"/>
      <dgm:spPr/>
      <dgm:t>
        <a:bodyPr/>
        <a:lstStyle/>
        <a:p>
          <a:r>
            <a:rPr lang="en-US" dirty="0"/>
            <a:t>Enhanced with an imbalance reserve product to manage </a:t>
          </a:r>
          <a:r>
            <a:rPr lang="en-US" dirty="0">
              <a:solidFill>
                <a:schemeClr val="tx1"/>
              </a:solidFill>
            </a:rPr>
            <a:t>uncertainty between day ahead and real time </a:t>
          </a:r>
        </a:p>
      </dgm:t>
    </dgm:pt>
    <dgm:pt modelId="{198ED36D-2043-47B4-9192-6B964AC4BD03}" type="parTrans" cxnId="{2AD30D36-5DCA-4270-B0AD-26A3511307BD}">
      <dgm:prSet/>
      <dgm:spPr/>
      <dgm:t>
        <a:bodyPr/>
        <a:lstStyle/>
        <a:p>
          <a:endParaRPr lang="en-US"/>
        </a:p>
      </dgm:t>
    </dgm:pt>
    <dgm:pt modelId="{2A7C2B4E-1905-499A-9179-B6C5C85EE822}" type="sibTrans" cxnId="{2AD30D36-5DCA-4270-B0AD-26A3511307BD}">
      <dgm:prSet/>
      <dgm:spPr/>
      <dgm:t>
        <a:bodyPr/>
        <a:lstStyle/>
        <a:p>
          <a:endParaRPr lang="en-US"/>
        </a:p>
      </dgm:t>
    </dgm:pt>
    <dgm:pt modelId="{82BD65FD-B109-4D73-8397-69B29961FF6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Supports participation in different resource adequacy programs</a:t>
          </a:r>
        </a:p>
      </dgm:t>
    </dgm:pt>
    <dgm:pt modelId="{BAC5B72D-4217-4755-88AE-E89860B64B3F}" type="parTrans" cxnId="{A8E6B957-C1FD-4F0D-9357-4A5552CE9174}">
      <dgm:prSet/>
      <dgm:spPr/>
      <dgm:t>
        <a:bodyPr/>
        <a:lstStyle/>
        <a:p>
          <a:endParaRPr lang="en-US"/>
        </a:p>
      </dgm:t>
    </dgm:pt>
    <dgm:pt modelId="{CEB51C31-A505-4CA0-A7C0-B762CE7A0516}" type="sibTrans" cxnId="{A8E6B957-C1FD-4F0D-9357-4A5552CE9174}">
      <dgm:prSet/>
      <dgm:spPr/>
      <dgm:t>
        <a:bodyPr/>
        <a:lstStyle/>
        <a:p>
          <a:endParaRPr lang="en-US"/>
        </a:p>
      </dgm:t>
    </dgm:pt>
    <dgm:pt modelId="{98894CC3-22AF-46DA-8CBE-B3C1D99256F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Situational awareness of supply conditions across the footprint, decreasing risk of emergency conditions</a:t>
          </a:r>
        </a:p>
      </dgm:t>
    </dgm:pt>
    <dgm:pt modelId="{96B0582F-F359-4CCE-96CE-8B9323201AA3}" type="parTrans" cxnId="{676D4C32-F72E-4B19-BBA0-6C2A87A49DF2}">
      <dgm:prSet/>
      <dgm:spPr/>
      <dgm:t>
        <a:bodyPr/>
        <a:lstStyle/>
        <a:p>
          <a:endParaRPr lang="en-US"/>
        </a:p>
      </dgm:t>
    </dgm:pt>
    <dgm:pt modelId="{C50AE826-11C2-4871-AD51-15B18FC004E6}" type="sibTrans" cxnId="{676D4C32-F72E-4B19-BBA0-6C2A87A49DF2}">
      <dgm:prSet/>
      <dgm:spPr/>
      <dgm:t>
        <a:bodyPr/>
        <a:lstStyle/>
        <a:p>
          <a:endParaRPr lang="en-US"/>
        </a:p>
      </dgm:t>
    </dgm:pt>
    <dgm:pt modelId="{5E3CCAAA-DC8E-4996-B02D-42FEB49BBDB2}">
      <dgm:prSet phldrT="[Text]"/>
      <dgm:spPr/>
      <dgm:t>
        <a:bodyPr/>
        <a:lstStyle/>
        <a:p>
          <a:r>
            <a:rPr lang="en-US" dirty="0"/>
            <a:t>Builds on the WEIM providing incremental economic, reliability, and environmental benefits</a:t>
          </a:r>
        </a:p>
      </dgm:t>
    </dgm:pt>
    <dgm:pt modelId="{05FEF9AC-F5CC-4CE2-805C-7BD67A405959}" type="sibTrans" cxnId="{76C95819-D051-4556-88FC-05DABB7B8D43}">
      <dgm:prSet/>
      <dgm:spPr/>
      <dgm:t>
        <a:bodyPr/>
        <a:lstStyle/>
        <a:p>
          <a:endParaRPr lang="en-US"/>
        </a:p>
      </dgm:t>
    </dgm:pt>
    <dgm:pt modelId="{28406AEE-C5E2-40B3-9311-E4B5A9A11099}" type="parTrans" cxnId="{76C95819-D051-4556-88FC-05DABB7B8D43}">
      <dgm:prSet/>
      <dgm:spPr/>
      <dgm:t>
        <a:bodyPr/>
        <a:lstStyle/>
        <a:p>
          <a:endParaRPr lang="en-US"/>
        </a:p>
      </dgm:t>
    </dgm:pt>
    <dgm:pt modelId="{27911494-39AB-4A3F-A0CB-595CCE71064B}" type="pres">
      <dgm:prSet presAssocID="{C61DAD85-683C-4F1A-A47A-A51329F999F5}" presName="linear" presStyleCnt="0">
        <dgm:presLayoutVars>
          <dgm:animLvl val="lvl"/>
          <dgm:resizeHandles val="exact"/>
        </dgm:presLayoutVars>
      </dgm:prSet>
      <dgm:spPr/>
    </dgm:pt>
    <dgm:pt modelId="{030F9D1C-110C-4C3E-9691-DB49DE8BE8E3}" type="pres">
      <dgm:prSet presAssocID="{B32B640D-08DE-4B67-9655-0250B3484CB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A02311-5C78-4137-8508-020845C59E85}" type="pres">
      <dgm:prSet presAssocID="{B32B640D-08DE-4B67-9655-0250B3484CBB}" presName="childText" presStyleLbl="revTx" presStyleIdx="0" presStyleCnt="2">
        <dgm:presLayoutVars>
          <dgm:bulletEnabled val="1"/>
        </dgm:presLayoutVars>
      </dgm:prSet>
      <dgm:spPr/>
    </dgm:pt>
    <dgm:pt modelId="{9549D61D-5529-474A-A49F-DE013388BBE3}" type="pres">
      <dgm:prSet presAssocID="{84DE1B36-F03D-445C-847A-846A7C90E37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A47D11D-BCF4-4718-94BA-3D6D100B2999}" type="pres">
      <dgm:prSet presAssocID="{84DE1B36-F03D-445C-847A-846A7C90E37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CA0BA17-8204-4D30-BDDE-BDF69BA0E205}" type="presOf" srcId="{C61DAD85-683C-4F1A-A47A-A51329F999F5}" destId="{27911494-39AB-4A3F-A0CB-595CCE71064B}" srcOrd="0" destOrd="0" presId="urn:microsoft.com/office/officeart/2005/8/layout/vList2"/>
    <dgm:cxn modelId="{76C95819-D051-4556-88FC-05DABB7B8D43}" srcId="{B32B640D-08DE-4B67-9655-0250B3484CBB}" destId="{5E3CCAAA-DC8E-4996-B02D-42FEB49BBDB2}" srcOrd="2" destOrd="0" parTransId="{28406AEE-C5E2-40B3-9311-E4B5A9A11099}" sibTransId="{05FEF9AC-F5CC-4CE2-805C-7BD67A405959}"/>
    <dgm:cxn modelId="{E42ECA20-1B45-47E3-8C16-F769045E35E7}" type="presOf" srcId="{0B7FBE94-30B6-4B75-BBEB-2D45470904E1}" destId="{43A02311-5C78-4137-8508-020845C59E85}" srcOrd="0" destOrd="0" presId="urn:microsoft.com/office/officeart/2005/8/layout/vList2"/>
    <dgm:cxn modelId="{52968A2A-915C-4A33-A616-3F3C63EDD282}" srcId="{C61DAD85-683C-4F1A-A47A-A51329F999F5}" destId="{84DE1B36-F03D-445C-847A-846A7C90E374}" srcOrd="1" destOrd="0" parTransId="{92F8BCE8-DB52-48D7-BB7A-9149CC7ECDF6}" sibTransId="{03BB6B75-71E5-456F-A33F-AA9FF7BFBB0F}"/>
    <dgm:cxn modelId="{676D4C32-F72E-4B19-BBA0-6C2A87A49DF2}" srcId="{84DE1B36-F03D-445C-847A-846A7C90E374}" destId="{98894CC3-22AF-46DA-8CBE-B3C1D99256F7}" srcOrd="1" destOrd="0" parTransId="{96B0582F-F359-4CCE-96CE-8B9323201AA3}" sibTransId="{C50AE826-11C2-4871-AD51-15B18FC004E6}"/>
    <dgm:cxn modelId="{5C36E035-D99D-417B-9F3D-E871C122F356}" type="presOf" srcId="{5E3CCAAA-DC8E-4996-B02D-42FEB49BBDB2}" destId="{43A02311-5C78-4137-8508-020845C59E85}" srcOrd="0" destOrd="2" presId="urn:microsoft.com/office/officeart/2005/8/layout/vList2"/>
    <dgm:cxn modelId="{2AD30D36-5DCA-4270-B0AD-26A3511307BD}" srcId="{84DE1B36-F03D-445C-847A-846A7C90E374}" destId="{F6BB038F-060A-4ABA-B2D3-64EBC75FE5D2}" srcOrd="0" destOrd="0" parTransId="{198ED36D-2043-47B4-9192-6B964AC4BD03}" sibTransId="{2A7C2B4E-1905-499A-9179-B6C5C85EE822}"/>
    <dgm:cxn modelId="{6743A268-CE0B-4C89-9FF3-7F6F5AE2615B}" srcId="{C61DAD85-683C-4F1A-A47A-A51329F999F5}" destId="{B32B640D-08DE-4B67-9655-0250B3484CBB}" srcOrd="0" destOrd="0" parTransId="{7E5E9073-B2B9-411C-856C-F3615935C548}" sibTransId="{BA1A0B42-1661-4574-B801-E8BF11CBD78E}"/>
    <dgm:cxn modelId="{FED18E6A-EDAF-4B7D-AA36-59D2AA0B9103}" srcId="{B32B640D-08DE-4B67-9655-0250B3484CBB}" destId="{0B7FBE94-30B6-4B75-BBEB-2D45470904E1}" srcOrd="0" destOrd="0" parTransId="{435C3E03-37B7-4E10-BA80-8A58A6163D92}" sibTransId="{6AB3EA0A-A1BF-43E8-B945-52667B2D873C}"/>
    <dgm:cxn modelId="{4B9CF056-3A75-4146-BF33-F9BDDEFC67AF}" type="presOf" srcId="{B32B640D-08DE-4B67-9655-0250B3484CBB}" destId="{030F9D1C-110C-4C3E-9691-DB49DE8BE8E3}" srcOrd="0" destOrd="0" presId="urn:microsoft.com/office/officeart/2005/8/layout/vList2"/>
    <dgm:cxn modelId="{A8E6B957-C1FD-4F0D-9357-4A5552CE9174}" srcId="{B32B640D-08DE-4B67-9655-0250B3484CBB}" destId="{82BD65FD-B109-4D73-8397-69B29961FF6E}" srcOrd="1" destOrd="0" parTransId="{BAC5B72D-4217-4755-88AE-E89860B64B3F}" sibTransId="{CEB51C31-A505-4CA0-A7C0-B762CE7A0516}"/>
    <dgm:cxn modelId="{59045178-9B0D-48EC-98FA-C7348A0F6EF1}" type="presOf" srcId="{82BD65FD-B109-4D73-8397-69B29961FF6E}" destId="{43A02311-5C78-4137-8508-020845C59E85}" srcOrd="0" destOrd="1" presId="urn:microsoft.com/office/officeart/2005/8/layout/vList2"/>
    <dgm:cxn modelId="{1FEF067E-6457-437C-AB97-152C0E89B268}" type="presOf" srcId="{84DE1B36-F03D-445C-847A-846A7C90E374}" destId="{9549D61D-5529-474A-A49F-DE013388BBE3}" srcOrd="0" destOrd="0" presId="urn:microsoft.com/office/officeart/2005/8/layout/vList2"/>
    <dgm:cxn modelId="{2E1F6C92-21B4-438E-B76D-379363EBBE7B}" type="presOf" srcId="{F6BB038F-060A-4ABA-B2D3-64EBC75FE5D2}" destId="{2A47D11D-BCF4-4718-94BA-3D6D100B2999}" srcOrd="0" destOrd="0" presId="urn:microsoft.com/office/officeart/2005/8/layout/vList2"/>
    <dgm:cxn modelId="{6E8BDBF4-013C-4F3A-ABAD-0C64532D8354}" type="presOf" srcId="{98894CC3-22AF-46DA-8CBE-B3C1D99256F7}" destId="{2A47D11D-BCF4-4718-94BA-3D6D100B2999}" srcOrd="0" destOrd="1" presId="urn:microsoft.com/office/officeart/2005/8/layout/vList2"/>
    <dgm:cxn modelId="{79607ACB-21C0-4FC7-B89D-036EC494BFC9}" type="presParOf" srcId="{27911494-39AB-4A3F-A0CB-595CCE71064B}" destId="{030F9D1C-110C-4C3E-9691-DB49DE8BE8E3}" srcOrd="0" destOrd="0" presId="urn:microsoft.com/office/officeart/2005/8/layout/vList2"/>
    <dgm:cxn modelId="{3A057940-6E40-4053-9786-452816C06489}" type="presParOf" srcId="{27911494-39AB-4A3F-A0CB-595CCE71064B}" destId="{43A02311-5C78-4137-8508-020845C59E85}" srcOrd="1" destOrd="0" presId="urn:microsoft.com/office/officeart/2005/8/layout/vList2"/>
    <dgm:cxn modelId="{6957FB61-17A1-4DD1-A85D-689B22978B9F}" type="presParOf" srcId="{27911494-39AB-4A3F-A0CB-595CCE71064B}" destId="{9549D61D-5529-474A-A49F-DE013388BBE3}" srcOrd="2" destOrd="0" presId="urn:microsoft.com/office/officeart/2005/8/layout/vList2"/>
    <dgm:cxn modelId="{89CED991-FC00-4CC3-8594-DF233DC62F95}" type="presParOf" srcId="{27911494-39AB-4A3F-A0CB-595CCE71064B}" destId="{2A47D11D-BCF4-4718-94BA-3D6D100B299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39299-8069-4712-97BB-409B4C1DB16D}">
      <dsp:nvSpPr>
        <dsp:cNvPr id="0" name=""/>
        <dsp:cNvSpPr/>
      </dsp:nvSpPr>
      <dsp:spPr>
        <a:xfrm>
          <a:off x="2131" y="0"/>
          <a:ext cx="2091109" cy="5105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Information-sharing to support west-wide study efforts</a:t>
          </a:r>
        </a:p>
      </dsp:txBody>
      <dsp:txXfrm>
        <a:off x="2131" y="0"/>
        <a:ext cx="2091109" cy="1531620"/>
      </dsp:txXfrm>
    </dsp:sp>
    <dsp:sp modelId="{D9E93CCB-B1CF-4315-9CEF-58AE8FA59BDE}">
      <dsp:nvSpPr>
        <dsp:cNvPr id="0" name=""/>
        <dsp:cNvSpPr/>
      </dsp:nvSpPr>
      <dsp:spPr>
        <a:xfrm>
          <a:off x="211241" y="1532585"/>
          <a:ext cx="1672887" cy="590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112713" lvl="0" indent="-112713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FERC Orders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28540" y="1549884"/>
        <a:ext cx="1638289" cy="556025"/>
      </dsp:txXfrm>
    </dsp:sp>
    <dsp:sp modelId="{6C024C03-C0AA-4337-AF7C-AFC0CA09FF43}">
      <dsp:nvSpPr>
        <dsp:cNvPr id="0" name=""/>
        <dsp:cNvSpPr/>
      </dsp:nvSpPr>
      <dsp:spPr>
        <a:xfrm>
          <a:off x="211241" y="2214074"/>
          <a:ext cx="1672887" cy="590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112713" lvl="0" indent="-112713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DOE Studies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28540" y="2231373"/>
        <a:ext cx="1638289" cy="556025"/>
      </dsp:txXfrm>
    </dsp:sp>
    <dsp:sp modelId="{F1D0B801-136D-4FEA-8D62-F51CAEB3F5B7}">
      <dsp:nvSpPr>
        <dsp:cNvPr id="0" name=""/>
        <dsp:cNvSpPr/>
      </dsp:nvSpPr>
      <dsp:spPr>
        <a:xfrm>
          <a:off x="211241" y="2895563"/>
          <a:ext cx="1672887" cy="590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112713" lvl="0" indent="-112713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WECC and NERC system planning studies</a:t>
          </a:r>
        </a:p>
      </dsp:txBody>
      <dsp:txXfrm>
        <a:off x="228540" y="2912862"/>
        <a:ext cx="1638289" cy="556025"/>
      </dsp:txXfrm>
    </dsp:sp>
    <dsp:sp modelId="{4AB37DB9-D91A-4514-A61B-8553E1BDF19A}">
      <dsp:nvSpPr>
        <dsp:cNvPr id="0" name=""/>
        <dsp:cNvSpPr/>
      </dsp:nvSpPr>
      <dsp:spPr>
        <a:xfrm>
          <a:off x="211241" y="3577051"/>
          <a:ext cx="1672887" cy="590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112713" lvl="0" indent="-112713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Western Transmission Expansion Coalition (</a:t>
          </a:r>
          <a:r>
            <a:rPr lang="en-US" sz="1100" kern="1200" dirty="0" err="1">
              <a:solidFill>
                <a:schemeClr val="bg1"/>
              </a:solidFill>
            </a:rPr>
            <a:t>WestTEC</a:t>
          </a:r>
          <a:r>
            <a:rPr lang="en-US" sz="1100" kern="1200" dirty="0">
              <a:solidFill>
                <a:schemeClr val="bg1"/>
              </a:solidFill>
            </a:rPr>
            <a:t>)</a:t>
          </a:r>
        </a:p>
      </dsp:txBody>
      <dsp:txXfrm>
        <a:off x="228540" y="3594350"/>
        <a:ext cx="1638289" cy="556025"/>
      </dsp:txXfrm>
    </dsp:sp>
    <dsp:sp modelId="{A84C83F0-A46E-4745-8CB7-814B6ED7FE0E}">
      <dsp:nvSpPr>
        <dsp:cNvPr id="0" name=""/>
        <dsp:cNvSpPr/>
      </dsp:nvSpPr>
      <dsp:spPr>
        <a:xfrm>
          <a:off x="211241" y="4258540"/>
          <a:ext cx="1672887" cy="590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112713" lvl="0" indent="-112713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Western States Transmission Initiative (CREPC)</a:t>
          </a:r>
        </a:p>
      </dsp:txBody>
      <dsp:txXfrm>
        <a:off x="228540" y="4275839"/>
        <a:ext cx="1638289" cy="556025"/>
      </dsp:txXfrm>
    </dsp:sp>
    <dsp:sp modelId="{0E208002-DFE2-47DC-92A3-05F88AC47620}">
      <dsp:nvSpPr>
        <dsp:cNvPr id="0" name=""/>
        <dsp:cNvSpPr/>
      </dsp:nvSpPr>
      <dsp:spPr>
        <a:xfrm>
          <a:off x="2250073" y="0"/>
          <a:ext cx="2091109" cy="5105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Informal discussions with transmission planning peers</a:t>
          </a:r>
        </a:p>
      </dsp:txBody>
      <dsp:txXfrm>
        <a:off x="2250073" y="0"/>
        <a:ext cx="2091109" cy="1531620"/>
      </dsp:txXfrm>
    </dsp:sp>
    <dsp:sp modelId="{64CD7926-C0DF-4D94-A7B7-43CBAB618036}">
      <dsp:nvSpPr>
        <dsp:cNvPr id="0" name=""/>
        <dsp:cNvSpPr/>
      </dsp:nvSpPr>
      <dsp:spPr>
        <a:xfrm>
          <a:off x="2459184" y="1531620"/>
          <a:ext cx="1672887" cy="3318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Regional Transmission (Planning) Discussions: PacifiCorp, LADWP, NV Energy, Idaho Power, APS, Portland General</a:t>
          </a:r>
          <a:endParaRPr lang="en-US" sz="1800" kern="1200" dirty="0"/>
        </a:p>
      </dsp:txBody>
      <dsp:txXfrm>
        <a:off x="2508181" y="1580617"/>
        <a:ext cx="1574893" cy="3220516"/>
      </dsp:txXfrm>
    </dsp:sp>
    <dsp:sp modelId="{54F8AB53-5615-49A8-9DF9-498D0CDAFF49}">
      <dsp:nvSpPr>
        <dsp:cNvPr id="0" name=""/>
        <dsp:cNvSpPr/>
      </dsp:nvSpPr>
      <dsp:spPr>
        <a:xfrm>
          <a:off x="4498016" y="0"/>
          <a:ext cx="2091109" cy="5105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Creative bilateral efforts to advance projects</a:t>
          </a:r>
        </a:p>
      </dsp:txBody>
      <dsp:txXfrm>
        <a:off x="4498016" y="0"/>
        <a:ext cx="2091109" cy="1531620"/>
      </dsp:txXfrm>
    </dsp:sp>
    <dsp:sp modelId="{C0AA24D4-6FA7-4D56-AC06-67D786DB9D9D}">
      <dsp:nvSpPr>
        <dsp:cNvPr id="0" name=""/>
        <dsp:cNvSpPr/>
      </dsp:nvSpPr>
      <dsp:spPr>
        <a:xfrm>
          <a:off x="4707127" y="1533115"/>
          <a:ext cx="1672887" cy="1539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Subscriber PTO approach</a:t>
          </a:r>
        </a:p>
      </dsp:txBody>
      <dsp:txXfrm>
        <a:off x="4752213" y="1578201"/>
        <a:ext cx="1582715" cy="1449175"/>
      </dsp:txXfrm>
    </dsp:sp>
    <dsp:sp modelId="{4196FD41-9FFF-41BF-9345-EB4792F18F26}">
      <dsp:nvSpPr>
        <dsp:cNvPr id="0" name=""/>
        <dsp:cNvSpPr/>
      </dsp:nvSpPr>
      <dsp:spPr>
        <a:xfrm>
          <a:off x="4707127" y="3309286"/>
          <a:ext cx="1672887" cy="1539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Other bilateral arrangements</a:t>
          </a:r>
        </a:p>
      </dsp:txBody>
      <dsp:txXfrm>
        <a:off x="4752213" y="3354372"/>
        <a:ext cx="1582715" cy="1449175"/>
      </dsp:txXfrm>
    </dsp:sp>
    <dsp:sp modelId="{AF1DC277-9404-4E91-80F0-0ED6A3181904}">
      <dsp:nvSpPr>
        <dsp:cNvPr id="0" name=""/>
        <dsp:cNvSpPr/>
      </dsp:nvSpPr>
      <dsp:spPr>
        <a:xfrm>
          <a:off x="6745959" y="0"/>
          <a:ext cx="2091109" cy="5105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Monitor and engage in process reform</a:t>
          </a:r>
        </a:p>
      </dsp:txBody>
      <dsp:txXfrm>
        <a:off x="6745959" y="0"/>
        <a:ext cx="2091109" cy="1531620"/>
      </dsp:txXfrm>
    </dsp:sp>
    <dsp:sp modelId="{1A37C569-B71D-4712-A5FE-24D4FD77E480}">
      <dsp:nvSpPr>
        <dsp:cNvPr id="0" name=""/>
        <dsp:cNvSpPr/>
      </dsp:nvSpPr>
      <dsp:spPr>
        <a:xfrm>
          <a:off x="6955070" y="1531744"/>
          <a:ext cx="1672887" cy="743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174625" lvl="0" indent="-119063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WEIM education and engagement on transmission planning efforts</a:t>
          </a:r>
        </a:p>
      </dsp:txBody>
      <dsp:txXfrm>
        <a:off x="6976854" y="1553528"/>
        <a:ext cx="1629319" cy="700180"/>
      </dsp:txXfrm>
    </dsp:sp>
    <dsp:sp modelId="{37EC6226-63AC-47A1-8D7C-6403975C1467}">
      <dsp:nvSpPr>
        <dsp:cNvPr id="0" name=""/>
        <dsp:cNvSpPr/>
      </dsp:nvSpPr>
      <dsp:spPr>
        <a:xfrm>
          <a:off x="6955070" y="2389915"/>
          <a:ext cx="1672887" cy="743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174625" lvl="0" indent="-119063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FERC technical conferences and comments to NOPRs</a:t>
          </a:r>
        </a:p>
      </dsp:txBody>
      <dsp:txXfrm>
        <a:off x="6976854" y="2411699"/>
        <a:ext cx="1629319" cy="700180"/>
      </dsp:txXfrm>
    </dsp:sp>
    <dsp:sp modelId="{98DB5C3E-0E22-4CB1-B2D2-1D8CF92B5158}">
      <dsp:nvSpPr>
        <dsp:cNvPr id="0" name=""/>
        <dsp:cNvSpPr/>
      </dsp:nvSpPr>
      <dsp:spPr>
        <a:xfrm>
          <a:off x="6955070" y="3248086"/>
          <a:ext cx="1672887" cy="743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174625" lvl="0" indent="-119063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DOE National Interest Electricity Transmission Corridor (NIETC) comments</a:t>
          </a:r>
        </a:p>
      </dsp:txBody>
      <dsp:txXfrm>
        <a:off x="6976854" y="3269870"/>
        <a:ext cx="1629319" cy="700180"/>
      </dsp:txXfrm>
    </dsp:sp>
    <dsp:sp modelId="{506B60E2-86FB-4CAA-812C-1AF554391320}">
      <dsp:nvSpPr>
        <dsp:cNvPr id="0" name=""/>
        <dsp:cNvSpPr/>
      </dsp:nvSpPr>
      <dsp:spPr>
        <a:xfrm>
          <a:off x="6955070" y="4106257"/>
          <a:ext cx="1672887" cy="743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174625" lvl="0" indent="-119063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DOE Grid Deployment Office (GDO) loan programs support</a:t>
          </a:r>
        </a:p>
      </dsp:txBody>
      <dsp:txXfrm>
        <a:off x="6976854" y="4128041"/>
        <a:ext cx="1629319" cy="700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F9D1C-110C-4C3E-9691-DB49DE8BE8E3}">
      <dsp:nvSpPr>
        <dsp:cNvPr id="0" name=""/>
        <dsp:cNvSpPr/>
      </dsp:nvSpPr>
      <dsp:spPr>
        <a:xfrm>
          <a:off x="0" y="315722"/>
          <a:ext cx="76962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accent6"/>
              </a:solidFill>
            </a:rPr>
            <a:t>Real-time</a:t>
          </a:r>
          <a:r>
            <a:rPr lang="en-US" sz="2300" b="1" kern="1200" dirty="0"/>
            <a:t> centralized market platform to buy and sell power close to the time electricity is consumed</a:t>
          </a:r>
          <a:endParaRPr lang="en-US" sz="2300" kern="1200" dirty="0"/>
        </a:p>
      </dsp:txBody>
      <dsp:txXfrm>
        <a:off x="43350" y="359072"/>
        <a:ext cx="7609500" cy="801330"/>
      </dsp:txXfrm>
    </dsp:sp>
    <dsp:sp modelId="{43A02311-5C78-4137-8508-020845C59E85}">
      <dsp:nvSpPr>
        <dsp:cNvPr id="0" name=""/>
        <dsp:cNvSpPr/>
      </dsp:nvSpPr>
      <dsp:spPr>
        <a:xfrm>
          <a:off x="0" y="1203752"/>
          <a:ext cx="7696200" cy="135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354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Voluntary platform, participants retain reliability, transmission and resource planning obligations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Provides sub-hourly (15 and 5 minute) economic dispatch of resources, balancing supply and demand, finding least-cost solutions to meet power needs</a:t>
          </a:r>
        </a:p>
      </dsp:txBody>
      <dsp:txXfrm>
        <a:off x="0" y="1203752"/>
        <a:ext cx="7696200" cy="1356885"/>
      </dsp:txXfrm>
    </dsp:sp>
    <dsp:sp modelId="{9549D61D-5529-474A-A49F-DE013388BBE3}">
      <dsp:nvSpPr>
        <dsp:cNvPr id="0" name=""/>
        <dsp:cNvSpPr/>
      </dsp:nvSpPr>
      <dsp:spPr>
        <a:xfrm>
          <a:off x="0" y="2560637"/>
          <a:ext cx="76962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Gives system operators </a:t>
          </a:r>
          <a:r>
            <a:rPr lang="en-US" sz="2300" b="1" kern="1200" dirty="0">
              <a:solidFill>
                <a:schemeClr val="accent6"/>
              </a:solidFill>
            </a:rPr>
            <a:t>real-time visibility </a:t>
          </a:r>
          <a:r>
            <a:rPr lang="en-US" sz="2300" b="1" kern="1200" dirty="0"/>
            <a:t>across neighboring grids</a:t>
          </a:r>
          <a:endParaRPr lang="en-US" sz="2300" kern="1200" dirty="0"/>
        </a:p>
      </dsp:txBody>
      <dsp:txXfrm>
        <a:off x="43350" y="2603987"/>
        <a:ext cx="7609500" cy="801330"/>
      </dsp:txXfrm>
    </dsp:sp>
    <dsp:sp modelId="{2A47D11D-BCF4-4718-94BA-3D6D100B2999}">
      <dsp:nvSpPr>
        <dsp:cNvPr id="0" name=""/>
        <dsp:cNvSpPr/>
      </dsp:nvSpPr>
      <dsp:spPr>
        <a:xfrm>
          <a:off x="0" y="3448667"/>
          <a:ext cx="7696200" cy="135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354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Manages transmission congestion to produce feasible dispatch that maintain grid reliability and support integration of renewable resource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Makes excess renewable energy available to larger market, avoiding curtailments</a:t>
          </a:r>
        </a:p>
      </dsp:txBody>
      <dsp:txXfrm>
        <a:off x="0" y="3448667"/>
        <a:ext cx="7696200" cy="1356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F9D1C-110C-4C3E-9691-DB49DE8BE8E3}">
      <dsp:nvSpPr>
        <dsp:cNvPr id="0" name=""/>
        <dsp:cNvSpPr/>
      </dsp:nvSpPr>
      <dsp:spPr>
        <a:xfrm>
          <a:off x="0" y="156300"/>
          <a:ext cx="769620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Optimize supply and demand schedules across the West - the </a:t>
          </a:r>
          <a:r>
            <a:rPr lang="en-US" sz="2400" b="1" kern="1200" dirty="0">
              <a:solidFill>
                <a:schemeClr val="accent6"/>
              </a:solidFill>
            </a:rPr>
            <a:t>day before </a:t>
          </a:r>
          <a:r>
            <a:rPr lang="en-US" sz="2400" b="1" kern="1200" dirty="0"/>
            <a:t>the real-time</a:t>
          </a:r>
          <a:endParaRPr lang="en-US" sz="2400" kern="1200" dirty="0"/>
        </a:p>
      </dsp:txBody>
      <dsp:txXfrm>
        <a:off x="45235" y="201535"/>
        <a:ext cx="7605730" cy="836169"/>
      </dsp:txXfrm>
    </dsp:sp>
    <dsp:sp modelId="{43A02311-5C78-4137-8508-020845C59E85}">
      <dsp:nvSpPr>
        <dsp:cNvPr id="0" name=""/>
        <dsp:cNvSpPr/>
      </dsp:nvSpPr>
      <dsp:spPr>
        <a:xfrm>
          <a:off x="0" y="1082939"/>
          <a:ext cx="7696200" cy="144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3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Remains voluntary </a:t>
          </a:r>
          <a:r>
            <a:rPr lang="en-US" sz="1900" kern="1200" dirty="0">
              <a:solidFill>
                <a:schemeClr val="tx1"/>
              </a:solidFill>
            </a:rPr>
            <a:t>(no exit fees), participants retain reliability, transmission and resource planning obligations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Supports participation in different resource adequacy programs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Builds on the WEIM providing incremental economic, reliability, and environmental benefits</a:t>
          </a:r>
        </a:p>
      </dsp:txBody>
      <dsp:txXfrm>
        <a:off x="0" y="1082939"/>
        <a:ext cx="7696200" cy="1440720"/>
      </dsp:txXfrm>
    </dsp:sp>
    <dsp:sp modelId="{9549D61D-5529-474A-A49F-DE013388BBE3}">
      <dsp:nvSpPr>
        <dsp:cNvPr id="0" name=""/>
        <dsp:cNvSpPr/>
      </dsp:nvSpPr>
      <dsp:spPr>
        <a:xfrm>
          <a:off x="0" y="2523659"/>
          <a:ext cx="769620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Provides system operators </a:t>
          </a:r>
          <a:r>
            <a:rPr lang="en-US" sz="2400" b="1" kern="1200" dirty="0">
              <a:solidFill>
                <a:schemeClr val="accent6"/>
              </a:solidFill>
            </a:rPr>
            <a:t>day-ahead visibility </a:t>
          </a:r>
          <a:r>
            <a:rPr lang="en-US" sz="2400" b="1" kern="1200" dirty="0"/>
            <a:t>across neighboring grids enhancing reliability</a:t>
          </a:r>
          <a:endParaRPr lang="en-US" sz="2400" kern="1200" dirty="0"/>
        </a:p>
      </dsp:txBody>
      <dsp:txXfrm>
        <a:off x="45235" y="2568894"/>
        <a:ext cx="7605730" cy="836169"/>
      </dsp:txXfrm>
    </dsp:sp>
    <dsp:sp modelId="{2A47D11D-BCF4-4718-94BA-3D6D100B2999}">
      <dsp:nvSpPr>
        <dsp:cNvPr id="0" name=""/>
        <dsp:cNvSpPr/>
      </dsp:nvSpPr>
      <dsp:spPr>
        <a:xfrm>
          <a:off x="0" y="3450299"/>
          <a:ext cx="7696200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3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Enhanced with an imbalance reserve product to manage </a:t>
          </a:r>
          <a:r>
            <a:rPr lang="en-US" sz="1900" kern="1200" dirty="0">
              <a:solidFill>
                <a:schemeClr val="tx1"/>
              </a:solidFill>
            </a:rPr>
            <a:t>uncertainty between day ahead and real time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</a:rPr>
            <a:t>Situational awareness of supply conditions across the footprint, decreasing risk of emergency conditions</a:t>
          </a:r>
        </a:p>
      </dsp:txBody>
      <dsp:txXfrm>
        <a:off x="0" y="3450299"/>
        <a:ext cx="7696200" cy="1117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0DB6BB2-093B-41D3-80AB-C56384B590B4}" type="datetimeFigureOut">
              <a:rPr lang="en-US"/>
              <a:pPr>
                <a:defRPr/>
              </a:pPr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31CFDFF-4183-4ACD-A50D-82202B02C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222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49105C9-BB34-48FE-BAF9-3AE514611FC0}" type="datetimeFigureOut">
              <a:rPr lang="en-US"/>
              <a:pPr>
                <a:defRPr/>
              </a:pPr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BA16C7-CDC5-4224-A290-4C3986DA1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cc.org/epubs/StateOfTheInterconnection/Pages/Western-Interconnection.aspx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dirty="0"/>
            </a:br>
            <a:r>
              <a:rPr lang="en-US" sz="1200" dirty="0"/>
              <a:t>if we need to provide credit - </a:t>
            </a:r>
            <a:r>
              <a:rPr lang="en-US" dirty="0">
                <a:hlinkClick r:id="rId3"/>
              </a:rPr>
              <a:t>Western Interconnection (wecc.org)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16C7-CDC5-4224-A290-4C3986DA159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952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16C7-CDC5-4224-A290-4C3986DA159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3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16C7-CDC5-4224-A290-4C3986DA1597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480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comment on how much NV Energy has saved with WEIM to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16C7-CDC5-4224-A290-4C3986DA159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02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</a:t>
            </a:r>
            <a:r>
              <a:rPr lang="en-US" baseline="0" dirty="0"/>
              <a:t> verbal</a:t>
            </a:r>
            <a:r>
              <a:rPr lang="en-US" dirty="0"/>
              <a:t> comments on GHG, WRAP compatibility, transparency</a:t>
            </a:r>
            <a:r>
              <a:rPr lang="en-US" baseline="0" dirty="0"/>
              <a:t> in market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16C7-CDC5-4224-A290-4C3986DA159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54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36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99377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220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312"/>
            <a:ext cx="9144000" cy="9357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08221C61-D8E7-408F-9FD3-E2914F97629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68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63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E188C49E-526C-4CA2-87C2-E99663D5313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543300" y="6357469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CAISO</a:t>
            </a:r>
            <a:r>
              <a:rPr lang="en-US" sz="11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Public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4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40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E188C49E-526C-4CA2-87C2-E99663D531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36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40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E188C49E-526C-4CA2-87C2-E99663D531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858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40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E188C49E-526C-4CA2-87C2-E99663D531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008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40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E188C49E-526C-4CA2-87C2-E99663D531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1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40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E188C49E-526C-4CA2-87C2-E99663D531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375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5111750" cy="56689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40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E188C49E-526C-4CA2-87C2-E99663D531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923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40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E188C49E-526C-4CA2-87C2-E99663D531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46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0"/>
          <a:stretch/>
        </p:blipFill>
        <p:spPr>
          <a:xfrm>
            <a:off x="0" y="6373749"/>
            <a:ext cx="9144000" cy="484251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686868"/>
                </a:solidFill>
              </a:defRPr>
            </a:lvl1pPr>
          </a:lstStyle>
          <a:p>
            <a:r>
              <a:rPr lang="en-US" altLang="en-US" dirty="0"/>
              <a:t>Page </a:t>
            </a:r>
            <a:fld id="{08221C61-D8E7-408F-9FD3-E2914F976291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2"/>
          <a:stretch/>
        </p:blipFill>
        <p:spPr>
          <a:xfrm>
            <a:off x="0" y="0"/>
            <a:ext cx="9144000" cy="327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4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iso.com/Pages/default.aspx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hyperlink" Target="http://www.caiso.com/dailybriefing/Pages/default.aspx" TargetMode="External"/><Relationship Id="rId2" Type="http://schemas.openxmlformats.org/officeDocument/2006/relationships/hyperlink" Target="https://flexalert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channel/UCQTJYOWTa4OE0zLK5VYxgUA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hyperlink" Target="https://twitter.com/California_ISO" TargetMode="External"/><Relationship Id="rId4" Type="http://schemas.openxmlformats.org/officeDocument/2006/relationships/hyperlink" Target="https://www.facebook.com/CaliforniaISO/" TargetMode="External"/><Relationship Id="rId9" Type="http://schemas.openxmlformats.org/officeDocument/2006/relationships/image" Target="../media/image17.png"/><Relationship Id="rId14" Type="http://schemas.openxmlformats.org/officeDocument/2006/relationships/hyperlink" Target="http://www.caiso.com/Pages/ISOToday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2700" dirty="0"/>
              <a:t>Transmission and Markets Activities</a:t>
            </a:r>
            <a:endParaRPr lang="en-US" altLang="en-US" sz="27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100" dirty="0"/>
              <a:t>Regional Transmission Coordination Task Force</a:t>
            </a:r>
          </a:p>
          <a:p>
            <a:pPr>
              <a:defRPr/>
            </a:pPr>
            <a:r>
              <a:rPr lang="en-US" sz="2100" dirty="0"/>
              <a:t>June 24, 2024</a:t>
            </a:r>
          </a:p>
          <a:p>
            <a:pPr>
              <a:defRPr/>
            </a:pPr>
            <a:endParaRPr lang="en-US" sz="2100" dirty="0"/>
          </a:p>
          <a:p>
            <a:pPr>
              <a:defRPr/>
            </a:pPr>
            <a:r>
              <a:rPr lang="en-US" sz="2100" dirty="0"/>
              <a:t>Jeff Billinton</a:t>
            </a:r>
          </a:p>
          <a:p>
            <a:pPr>
              <a:spcAft>
                <a:spcPts val="600"/>
              </a:spcAft>
              <a:defRPr/>
            </a:pPr>
            <a:r>
              <a:rPr lang="en-US" sz="2100" dirty="0"/>
              <a:t>Director, Transmission Infrastructure Planning</a:t>
            </a:r>
          </a:p>
          <a:p>
            <a:pPr>
              <a:defRPr/>
            </a:pPr>
            <a:r>
              <a:rPr lang="en-US" sz="2100" dirty="0"/>
              <a:t>Milos Bosanac</a:t>
            </a:r>
          </a:p>
          <a:p>
            <a:pPr>
              <a:defRPr/>
            </a:pPr>
            <a:r>
              <a:rPr lang="en-US" sz="2100" dirty="0"/>
              <a:t>Manager, Regional Markets Sector</a:t>
            </a:r>
          </a:p>
          <a:p>
            <a:pPr>
              <a:defRPr/>
            </a:pPr>
            <a:endParaRPr lang="en-US" sz="2100" dirty="0"/>
          </a:p>
          <a:p>
            <a:pPr>
              <a:defRPr/>
            </a:pPr>
            <a:br>
              <a:rPr lang="en-US" sz="2100" dirty="0"/>
            </a:b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33582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962400" cy="1143000"/>
          </a:xfrm>
        </p:spPr>
        <p:txBody>
          <a:bodyPr/>
          <a:lstStyle/>
          <a:p>
            <a:r>
              <a:rPr lang="en-US" dirty="0"/>
              <a:t>Robust connectivity and existing collaboration through WEIM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"/>
          <a:stretch/>
        </p:blipFill>
        <p:spPr>
          <a:xfrm>
            <a:off x="4038600" y="381000"/>
            <a:ext cx="4907480" cy="61946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E188C49E-526C-4CA2-87C2-E99663D5313E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4114800" cy="4571999"/>
          </a:xfrm>
        </p:spPr>
        <p:txBody>
          <a:bodyPr>
            <a:normAutofit/>
          </a:bodyPr>
          <a:lstStyle/>
          <a:p>
            <a:r>
              <a:rPr lang="en-US" sz="2300" dirty="0"/>
              <a:t>Several balancing areas committing to or indicating interest in* participating in EDAM</a:t>
            </a:r>
          </a:p>
          <a:p>
            <a:r>
              <a:rPr lang="en-US" sz="2300" dirty="0"/>
              <a:t>Covers nearly 50% of the demand in the West</a:t>
            </a:r>
          </a:p>
          <a:p>
            <a:pPr lvl="1"/>
            <a:r>
              <a:rPr lang="en-US" sz="1600" dirty="0"/>
              <a:t>PacifiCorp</a:t>
            </a:r>
          </a:p>
          <a:p>
            <a:pPr lvl="1"/>
            <a:r>
              <a:rPr lang="en-US" sz="1600" dirty="0"/>
              <a:t>Balancing Area of Northern California</a:t>
            </a:r>
          </a:p>
          <a:p>
            <a:pPr lvl="1"/>
            <a:r>
              <a:rPr lang="en-US" sz="1600" dirty="0"/>
              <a:t>Los Angeles Dept. of Water and Power</a:t>
            </a:r>
          </a:p>
          <a:p>
            <a:pPr lvl="1"/>
            <a:r>
              <a:rPr lang="en-US" sz="1600" dirty="0"/>
              <a:t>Portland General Electric</a:t>
            </a:r>
          </a:p>
          <a:p>
            <a:pPr lvl="1"/>
            <a:r>
              <a:rPr lang="en-US" sz="1600" dirty="0"/>
              <a:t>Idaho Power Corp*</a:t>
            </a:r>
          </a:p>
          <a:p>
            <a:pPr lvl="1"/>
            <a:r>
              <a:rPr lang="en-US" sz="1600" dirty="0"/>
              <a:t>NV Energy*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86600" y="457200"/>
            <a:ext cx="2133600" cy="914400"/>
            <a:chOff x="6934200" y="495300"/>
            <a:chExt cx="2133600" cy="914400"/>
          </a:xfrm>
        </p:grpSpPr>
        <p:sp>
          <p:nvSpPr>
            <p:cNvPr id="7" name="Rectangle 6"/>
            <p:cNvSpPr/>
            <p:nvPr/>
          </p:nvSpPr>
          <p:spPr>
            <a:xfrm>
              <a:off x="6934200" y="495300"/>
              <a:ext cx="21336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00" u="sng" dirty="0">
                  <a:solidFill>
                    <a:schemeClr val="tx1"/>
                  </a:solidFill>
                </a:rPr>
                <a:t>ETSR diagram 2026</a:t>
              </a:r>
            </a:p>
            <a:p>
              <a:pPr lvl="1">
                <a:spcAft>
                  <a:spcPts val="400"/>
                </a:spcAft>
              </a:pPr>
              <a:r>
                <a:rPr lang="en-US" sz="1000" dirty="0">
                  <a:solidFill>
                    <a:schemeClr val="tx1"/>
                  </a:solidFill>
                </a:rPr>
                <a:t>Indicating interest in participation in EDAM</a:t>
              </a:r>
            </a:p>
            <a:p>
              <a:pPr lvl="1">
                <a:spcAft>
                  <a:spcPts val="400"/>
                </a:spcAft>
              </a:pPr>
              <a:r>
                <a:rPr lang="en-US" sz="1000" dirty="0">
                  <a:solidFill>
                    <a:schemeClr val="tx1"/>
                  </a:solidFill>
                </a:rPr>
                <a:t>Currently participating in WEIM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162800" y="762000"/>
              <a:ext cx="228600" cy="228600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162800" y="1111916"/>
              <a:ext cx="228600" cy="228600"/>
            </a:xfrm>
            <a:prstGeom prst="ellipse">
              <a:avLst/>
            </a:prstGeom>
            <a:solidFill>
              <a:srgbClr val="00B0F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43300" y="6357469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CAISO</a:t>
            </a:r>
            <a:r>
              <a:rPr lang="en-US" sz="11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Public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today: Shared authority over regional markets between the ISO Board and WEIM Governing 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188C49E-526C-4CA2-87C2-E99663D5313E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A6AAB-520A-60DE-8663-41C553867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8382000" cy="44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37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EDAM milestones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188C49E-526C-4CA2-87C2-E99663D5313E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378619" y="3188996"/>
            <a:ext cx="8321040" cy="25336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17089" y="2009577"/>
            <a:ext cx="1146790" cy="600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79C79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002060"/>
                </a:solidFill>
              </a:defRPr>
            </a:lvl1pPr>
          </a:lstStyle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EDAM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GO-LIVE</a:t>
            </a:r>
          </a:p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(May 2026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5221904" y="3206316"/>
            <a:ext cx="137160" cy="137160"/>
          </a:xfrm>
          <a:prstGeom prst="ellipse">
            <a:avLst/>
          </a:prstGeom>
          <a:solidFill>
            <a:srgbClr val="C79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876893" y="3237441"/>
            <a:ext cx="137160" cy="137160"/>
          </a:xfrm>
          <a:prstGeom prst="ellipse">
            <a:avLst/>
          </a:prstGeom>
          <a:solidFill>
            <a:srgbClr val="C79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716" y="3714334"/>
            <a:ext cx="1229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EDAM Market</a:t>
            </a:r>
          </a:p>
          <a:p>
            <a:pPr algn="ctr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Simulation</a:t>
            </a:r>
          </a:p>
          <a:p>
            <a:pPr algn="ctr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(Sep 2025 – January 2026)</a:t>
            </a:r>
          </a:p>
        </p:txBody>
      </p:sp>
      <p:sp>
        <p:nvSpPr>
          <p:cNvPr id="9" name="Rectangle 8"/>
          <p:cNvSpPr/>
          <p:nvPr/>
        </p:nvSpPr>
        <p:spPr>
          <a:xfrm>
            <a:off x="538737" y="3163355"/>
            <a:ext cx="1840510" cy="3008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6117" y="3152440"/>
            <a:ext cx="2179319" cy="3008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0491" y="3148067"/>
            <a:ext cx="2179319" cy="3008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2026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944578" y="3324614"/>
            <a:ext cx="0" cy="389720"/>
          </a:xfrm>
          <a:prstGeom prst="line">
            <a:avLst/>
          </a:prstGeom>
          <a:ln w="25400">
            <a:solidFill>
              <a:srgbClr val="C79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3980" y="1825179"/>
            <a:ext cx="1216893" cy="769441"/>
          </a:xfrm>
          <a:prstGeom prst="rect">
            <a:avLst/>
          </a:prstGeom>
          <a:noFill/>
          <a:ln w="19050">
            <a:solidFill>
              <a:srgbClr val="C79C79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002060"/>
                </a:solidFill>
              </a:defRPr>
            </a:lvl1pPr>
          </a:lstStyle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PacifiCorp Implementation Agreement</a:t>
            </a:r>
          </a:p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(April 2024)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93847" y="3234881"/>
            <a:ext cx="137160" cy="137160"/>
          </a:xfrm>
          <a:prstGeom prst="ellipse">
            <a:avLst/>
          </a:prstGeom>
          <a:solidFill>
            <a:srgbClr val="C79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5" name="Straight Connector 14"/>
          <p:cNvCxnSpPr>
            <a:stCxn id="14" idx="0"/>
            <a:endCxn id="13" idx="2"/>
          </p:cNvCxnSpPr>
          <p:nvPr/>
        </p:nvCxnSpPr>
        <p:spPr>
          <a:xfrm flipV="1">
            <a:off x="962427" y="2594620"/>
            <a:ext cx="0" cy="640261"/>
          </a:xfrm>
          <a:prstGeom prst="line">
            <a:avLst/>
          </a:prstGeom>
          <a:ln w="25400">
            <a:solidFill>
              <a:srgbClr val="C79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73953" y="3910698"/>
            <a:ext cx="15187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Publish Business Practice Summary</a:t>
            </a:r>
          </a:p>
          <a:p>
            <a:pPr algn="ctr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(June 2024)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847751" y="3317493"/>
            <a:ext cx="137160" cy="137160"/>
          </a:xfrm>
          <a:prstGeom prst="ellipse">
            <a:avLst/>
          </a:prstGeom>
          <a:solidFill>
            <a:srgbClr val="C79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16331" y="3448902"/>
            <a:ext cx="0" cy="447936"/>
          </a:xfrm>
          <a:prstGeom prst="line">
            <a:avLst/>
          </a:prstGeom>
          <a:ln w="25400">
            <a:solidFill>
              <a:srgbClr val="C79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0" y="1787960"/>
            <a:ext cx="15016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EDAM operations training available</a:t>
            </a:r>
          </a:p>
          <a:p>
            <a:pPr algn="ctr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(Spring 2025)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974207" y="3237626"/>
            <a:ext cx="137160" cy="137160"/>
          </a:xfrm>
          <a:prstGeom prst="ellipse">
            <a:avLst/>
          </a:prstGeom>
          <a:solidFill>
            <a:srgbClr val="C79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048000" y="2438400"/>
            <a:ext cx="0" cy="801877"/>
          </a:xfrm>
          <a:prstGeom prst="line">
            <a:avLst/>
          </a:prstGeom>
          <a:ln w="25400">
            <a:solidFill>
              <a:srgbClr val="C79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35426" y="3231282"/>
            <a:ext cx="152400" cy="11780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60543" y="4952112"/>
            <a:ext cx="13970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practice development (start April 2025)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2794591" y="3331835"/>
            <a:ext cx="1745" cy="1620277"/>
          </a:xfrm>
          <a:prstGeom prst="line">
            <a:avLst/>
          </a:prstGeom>
          <a:ln w="25400">
            <a:solidFill>
              <a:srgbClr val="C79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609284" y="3166729"/>
            <a:ext cx="2179319" cy="3008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2027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290484" y="2616614"/>
            <a:ext cx="0" cy="572382"/>
          </a:xfrm>
          <a:prstGeom prst="line">
            <a:avLst/>
          </a:prstGeom>
          <a:ln w="25400">
            <a:solidFill>
              <a:srgbClr val="C79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54571" y="2003666"/>
            <a:ext cx="1348419" cy="600164"/>
          </a:xfrm>
          <a:prstGeom prst="rect">
            <a:avLst/>
          </a:prstGeom>
          <a:noFill/>
          <a:ln w="19050">
            <a:solidFill>
              <a:srgbClr val="C79C79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002060"/>
                </a:solidFill>
              </a:defRPr>
            </a:lvl1pPr>
          </a:lstStyle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EDAM Entity Onboarding</a:t>
            </a:r>
          </a:p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(May 2027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260201" y="3206316"/>
            <a:ext cx="137160" cy="137160"/>
          </a:xfrm>
          <a:prstGeom prst="ellipse">
            <a:avLst/>
          </a:prstGeom>
          <a:solidFill>
            <a:srgbClr val="C79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328781" y="2616614"/>
            <a:ext cx="0" cy="572382"/>
          </a:xfrm>
          <a:prstGeom prst="line">
            <a:avLst/>
          </a:prstGeom>
          <a:ln w="25400">
            <a:solidFill>
              <a:srgbClr val="C79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/>
        </p:nvSpPr>
        <p:spPr>
          <a:xfrm>
            <a:off x="4968132" y="3239673"/>
            <a:ext cx="137160" cy="137160"/>
          </a:xfrm>
          <a:prstGeom prst="ellipse">
            <a:avLst/>
          </a:prstGeom>
          <a:solidFill>
            <a:srgbClr val="C79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036712" y="3345291"/>
            <a:ext cx="0" cy="1606821"/>
          </a:xfrm>
          <a:prstGeom prst="line">
            <a:avLst/>
          </a:prstGeom>
          <a:ln w="25400">
            <a:solidFill>
              <a:srgbClr val="C79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64750" y="4952112"/>
            <a:ext cx="15788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Parallel operations prior to go-live (start February 2026)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43300" y="6357469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CAISO</a:t>
            </a:r>
            <a:r>
              <a:rPr lang="en-US" sz="11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Public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8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188C49E-526C-4CA2-87C2-E99663D5313E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799" y="3388416"/>
            <a:ext cx="616949" cy="682581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52" y="3367737"/>
            <a:ext cx="640185" cy="6401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80279" y="2246329"/>
            <a:ext cx="6172200" cy="857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4F758B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/>
              <a:t> </a:t>
            </a:r>
            <a:br>
              <a:rPr lang="en-US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2074879"/>
            <a:ext cx="28328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3B6E8F"/>
                </a:solidFill>
              </a:rPr>
              <a:t>Stay connected</a:t>
            </a:r>
          </a:p>
        </p:txBody>
      </p:sp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1611" y="3467453"/>
            <a:ext cx="697387" cy="487331"/>
          </a:xfrm>
          <a:prstGeom prst="rect">
            <a:avLst/>
          </a:prstGeom>
        </p:spPr>
      </p:pic>
      <p:pic>
        <p:nvPicPr>
          <p:cNvPr id="9" name="Picture 8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0" y="3345898"/>
            <a:ext cx="857777" cy="6195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6450" y="4070996"/>
            <a:ext cx="85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California ISO</a:t>
            </a:r>
          </a:p>
        </p:txBody>
      </p:sp>
      <p:pic>
        <p:nvPicPr>
          <p:cNvPr id="11" name="Picture 10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29" y="3436787"/>
            <a:ext cx="536808" cy="548663"/>
          </a:xfrm>
          <a:prstGeom prst="rect">
            <a:avLst/>
          </a:prstGeom>
        </p:spPr>
      </p:pic>
      <p:pic>
        <p:nvPicPr>
          <p:cNvPr id="12" name="Picture 11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79" y="3388415"/>
            <a:ext cx="581366" cy="581366"/>
          </a:xfrm>
          <a:prstGeom prst="rect">
            <a:avLst/>
          </a:prstGeom>
        </p:spPr>
      </p:pic>
      <p:pic>
        <p:nvPicPr>
          <p:cNvPr id="13" name="Picture 12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29" y="3352668"/>
            <a:ext cx="848402" cy="612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0330" y="4067405"/>
            <a:ext cx="85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ISO Today mobile app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2274" y="4067406"/>
            <a:ext cx="8577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California ISO</a:t>
            </a:r>
          </a:p>
          <a:p>
            <a:pPr algn="ctr"/>
            <a:r>
              <a:rPr lang="en-US" sz="900" dirty="0"/>
              <a:t>Daily Briefing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1385" y="4067404"/>
            <a:ext cx="85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Sign up for</a:t>
            </a:r>
          </a:p>
          <a:p>
            <a:pPr algn="ctr"/>
            <a:r>
              <a:rPr lang="en-US" sz="900" dirty="0"/>
              <a:t>Flex Alerts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47453" y="4196716"/>
            <a:ext cx="2451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Follow us on social media.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352179" y="3367737"/>
            <a:ext cx="0" cy="9931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43300" y="6357469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CAISO</a:t>
            </a:r>
            <a:r>
              <a:rPr lang="en-US" sz="11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Public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5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of western interconnection is outside an ISO/RTO structure, however coordination exist.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04DE166B-F060-40AD-933B-744A3902D07F}" type="slidenum">
              <a:rPr lang="en-US" altLang="en-US" smtClean="0"/>
              <a:t>2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4343400"/>
          </a:xfrm>
        </p:spPr>
        <p:txBody>
          <a:bodyPr/>
          <a:lstStyle/>
          <a:p>
            <a:pPr marL="285750" indent="-285750"/>
            <a:r>
              <a:rPr lang="en-US" sz="2000" dirty="0"/>
              <a:t>Recorded peak demand: 52,061 megawatts</a:t>
            </a:r>
          </a:p>
          <a:p>
            <a:pPr marL="285750" indent="-285750"/>
            <a:r>
              <a:rPr lang="en-US" sz="2000" dirty="0"/>
              <a:t>Serves 80% of California load, plus parts of Nevada</a:t>
            </a:r>
          </a:p>
          <a:p>
            <a:pPr marL="285750" indent="-285750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Energy Imbalance Market </a:t>
            </a:r>
            <a:r>
              <a:rPr lang="en-US" sz="2000" dirty="0"/>
              <a:t>operates in 11 states and British Columbia </a:t>
            </a:r>
          </a:p>
          <a:p>
            <a:pPr marL="285750" indent="-285750"/>
            <a:r>
              <a:rPr lang="en-US" sz="2000" dirty="0"/>
              <a:t>40 Balancing Areas and Transmission Operators currently receive reliability coordinator services from CAISO’s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 West</a:t>
            </a:r>
          </a:p>
        </p:txBody>
      </p:sp>
      <p:pic>
        <p:nvPicPr>
          <p:cNvPr id="3" name="Picture 2" descr="https://www.wecc.org/epubs/StateOfTheInterconnection/PublishingImages/WECC_RCs%20%28Western_Interconnection%202%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657600" cy="47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1327" y="6129733"/>
            <a:ext cx="1654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Map from WECC.org </a:t>
            </a:r>
          </a:p>
        </p:txBody>
      </p:sp>
    </p:spTree>
    <p:extLst>
      <p:ext uri="{BB962C8B-B14F-4D97-AF65-F5344CB8AC3E}">
        <p14:creationId xmlns:p14="http://schemas.microsoft.com/office/powerpoint/2010/main" val="122370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dirty="0"/>
              <a:t>The ISO leads the transmission planning process for our footprint, coordinated with load forecasts from the CEC and resource planning from the CPUC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467600" cy="5334000"/>
          </a:xfrm>
        </p:spPr>
        <p:txBody>
          <a:bodyPr>
            <a:normAutofit/>
          </a:bodyPr>
          <a:lstStyle/>
          <a:p>
            <a:r>
              <a:rPr lang="en-US" sz="2200" dirty="0"/>
              <a:t>Annual 10-Year transmission plan is the formal approval document for expansion planning in our footprint</a:t>
            </a:r>
          </a:p>
          <a:p>
            <a:pPr lvl="1"/>
            <a:r>
              <a:rPr lang="en-US" sz="1800" dirty="0"/>
              <a:t>Ramped from 10 year average of $650 million per year to $3 billion in 2021-2022 plan, $8.1 billion in 2022-2023 plan and $6.1 billion in the 2023-2024 plan</a:t>
            </a:r>
          </a:p>
          <a:p>
            <a:pPr lvl="1"/>
            <a:r>
              <a:rPr lang="en-US" sz="1800" dirty="0"/>
              <a:t>Responded to accelerating load growth and escalating renewable energy needs</a:t>
            </a:r>
          </a:p>
          <a:p>
            <a:pPr lvl="1"/>
            <a:r>
              <a:rPr lang="en-US" sz="1800" dirty="0"/>
              <a:t>Focuses on most efficient and effective long term solutions – including Grid Enhancing Technologies and non-wires solutions</a:t>
            </a:r>
          </a:p>
          <a:p>
            <a:r>
              <a:rPr lang="en-US" sz="2200" dirty="0"/>
              <a:t>20 Year Outlook assesses longer term needs</a:t>
            </a:r>
          </a:p>
          <a:p>
            <a:pPr lvl="1"/>
            <a:r>
              <a:rPr lang="en-US" sz="1800" dirty="0"/>
              <a:t>First prepared in 2022, being updated in 2024</a:t>
            </a:r>
          </a:p>
          <a:p>
            <a:pPr lvl="1"/>
            <a:r>
              <a:rPr lang="en-US" sz="1800" dirty="0"/>
              <a:t>Establishes a longer term direction and strategy</a:t>
            </a:r>
          </a:p>
          <a:p>
            <a:pPr lvl="1"/>
            <a:r>
              <a:rPr lang="en-US" sz="1800" dirty="0"/>
              <a:t>Provides context for nearer term decision</a:t>
            </a:r>
          </a:p>
          <a:p>
            <a:pPr lvl="1"/>
            <a:r>
              <a:rPr lang="en-US" sz="1800" dirty="0"/>
              <a:t>Informs going-forward resource planning decisions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E188C49E-526C-4CA2-87C2-E99663D5313E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40000">
            <a:off x="398938" y="1921054"/>
            <a:ext cx="1237634" cy="160527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22488">
            <a:off x="404868" y="4358271"/>
            <a:ext cx="1230925" cy="159355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269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188C49E-526C-4CA2-87C2-E99663D5313E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83" y="381000"/>
            <a:ext cx="8863554" cy="1143000"/>
          </a:xfrm>
        </p:spPr>
        <p:txBody>
          <a:bodyPr/>
          <a:lstStyle/>
          <a:p>
            <a:r>
              <a:rPr lang="en-US" dirty="0"/>
              <a:t>20 Year Transmission Outlook and 2023-2024 Transmission Plan identified the need for greater interregional coordination.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6982" y="1740665"/>
            <a:ext cx="3640497" cy="3706365"/>
            <a:chOff x="216982" y="1740665"/>
            <a:chExt cx="3640497" cy="3706365"/>
          </a:xfrm>
        </p:grpSpPr>
        <p:grpSp>
          <p:nvGrpSpPr>
            <p:cNvPr id="10" name="Group 9"/>
            <p:cNvGrpSpPr/>
            <p:nvPr/>
          </p:nvGrpSpPr>
          <p:grpSpPr>
            <a:xfrm>
              <a:off x="216982" y="1740665"/>
              <a:ext cx="3402518" cy="3478708"/>
              <a:chOff x="228600" y="1368579"/>
              <a:chExt cx="3733799" cy="343202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l="27757" r="-733"/>
              <a:stretch/>
            </p:blipFill>
            <p:spPr>
              <a:xfrm>
                <a:off x="228600" y="1368579"/>
                <a:ext cx="3733799" cy="3432021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28601" y="2895600"/>
                <a:ext cx="380999" cy="1905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381521" y="5152706"/>
              <a:ext cx="475958" cy="294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16983" y="1746632"/>
            <a:ext cx="3402517" cy="355323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2880" y="5297538"/>
            <a:ext cx="3220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CAISO 20-year Transmission Outlook - 2022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42097" y="5895201"/>
            <a:ext cx="3491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ISO Revised Draft 2023-2024 Transmission Plan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406" y="1561650"/>
            <a:ext cx="5420083" cy="43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3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939" t="12854" r="1313" b="4110"/>
          <a:stretch/>
        </p:blipFill>
        <p:spPr>
          <a:xfrm>
            <a:off x="304799" y="1447800"/>
            <a:ext cx="8534401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Significant transmission development is needed for growing load and access regional renewables.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188C49E-526C-4CA2-87C2-E99663D5313E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032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dirty="0"/>
              <a:t>We coordinate west-wide transmission planning on multiple tracks.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73297310"/>
              </p:ext>
            </p:extLst>
          </p:nvPr>
        </p:nvGraphicFramePr>
        <p:xfrm>
          <a:off x="152400" y="1219200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188C49E-526C-4CA2-87C2-E99663D5313E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788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CAISO market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188C49E-526C-4CA2-87C2-E99663D5313E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700" y="952500"/>
            <a:ext cx="4038600" cy="53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Western Energy Imbalance Market  (WEIM) providing value to 23 balancing areas across 11 states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188C49E-526C-4CA2-87C2-E99663D5313E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0950222"/>
              </p:ext>
            </p:extLst>
          </p:nvPr>
        </p:nvGraphicFramePr>
        <p:xfrm>
          <a:off x="609600" y="1219201"/>
          <a:ext cx="7696200" cy="512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927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Extension and enhancement of the Day Ahead Market (EDAM) – tariff fully approved by FERC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188C49E-526C-4CA2-87C2-E99663D5313E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75059755"/>
              </p:ext>
            </p:extLst>
          </p:nvPr>
        </p:nvGraphicFramePr>
        <p:xfrm>
          <a:off x="609600" y="1371600"/>
          <a:ext cx="7696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7834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2D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 PP Template-Standard" id="{9B48AF94-3AB3-40B6-AB02-8FAB2A993F25}" vid="{E82E111C-B0F7-484B-B814-36631BC46C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SO Document" ma:contentTypeID="0x010100B72ED250C60CFC47AE0A3A0E8940792600C340DB4947822C4099E296C6F352FC33" ma:contentTypeVersion="86" ma:contentTypeDescription="" ma:contentTypeScope="" ma:versionID="8f3ec1649a53414b2d67bd51b6022b58">
  <xsd:schema xmlns:xsd="http://www.w3.org/2001/XMLSchema" xmlns:xs="http://www.w3.org/2001/XMLSchema" xmlns:p="http://schemas.microsoft.com/office/2006/metadata/properties" xmlns:ns1="http://schemas.microsoft.com/sharepoint/v3" xmlns:ns2="e6671a59-50a7-4167-890c-836f7535b734" xmlns:ns3="dcc7e218-8b47-4273-ba28-07719656e1ad" xmlns:ns4="2e64aaae-efe8-4b36-9ab4-486f04499e09" xmlns:ns6="53d0012f-b9c0-4b00-a54f-bfdbdfe1e517" targetNamespace="http://schemas.microsoft.com/office/2006/metadata/properties" ma:root="true" ma:fieldsID="a0bf47c28e3d42587b46427b80883c0e" ns1:_="" ns2:_="" ns3:_="" ns4:_="" ns6:_="">
    <xsd:import namespace="http://schemas.microsoft.com/sharepoint/v3"/>
    <xsd:import namespace="e6671a59-50a7-4167-890c-836f7535b734"/>
    <xsd:import namespace="dcc7e218-8b47-4273-ba28-07719656e1ad"/>
    <xsd:import namespace="2e64aaae-efe8-4b36-9ab4-486f04499e09"/>
    <xsd:import namespace="53d0012f-b9c0-4b00-a54f-bfdbdfe1e517"/>
    <xsd:element name="properties">
      <xsd:complexType>
        <xsd:sequence>
          <xsd:element name="documentManagement">
            <xsd:complexType>
              <xsd:all>
                <xsd:element ref="ns2:Doc_x0020_Owner" minOccurs="0"/>
                <xsd:element ref="ns2:Doc_x0020_Status"/>
                <xsd:element ref="ns2:InfoSec_x0020_Classification" minOccurs="0"/>
                <xsd:element ref="ns2:ISO_x0020_Department" minOccurs="0"/>
                <xsd:element ref="ns2:Date_x0020_Became_x0020_Record" minOccurs="0"/>
                <xsd:element ref="ns3:_dlc_DocIdUrl" minOccurs="0"/>
                <xsd:element ref="ns3:_dlc_DocIdPersistId" minOccurs="0"/>
                <xsd:element ref="ns3:_dlc_DocId" minOccurs="0"/>
                <xsd:element ref="ns2:Division" minOccurs="0"/>
                <xsd:element ref="ns4:b096d808b59a41b7a526eb1052d792f3" minOccurs="0"/>
                <xsd:element ref="ns4:TaxCatchAll" minOccurs="0"/>
                <xsd:element ref="ns4:TaxCatchAllLabel" minOccurs="0"/>
                <xsd:element ref="ns4:ac6042663e6544a5b5f6c47baa21cbec" minOccurs="0"/>
                <xsd:element ref="ns4:mb7a63be961241008d728fcf8db72869" minOccurs="0"/>
                <xsd:element ref="ns1:CSMeta2010Field" minOccurs="0"/>
                <xsd:element ref="ns6:SharedWithUsers" minOccurs="0"/>
                <xsd:element ref="ns6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SMeta2010Field" ma:index="26" nillable="true" ma:displayName="Classification Status" ma:hidden="true" ma:internalName="CSMeta2010Field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71a59-50a7-4167-890c-836f7535b734" elementFormDefault="qualified">
    <xsd:import namespace="http://schemas.microsoft.com/office/2006/documentManagement/types"/>
    <xsd:import namespace="http://schemas.microsoft.com/office/infopath/2007/PartnerControls"/>
    <xsd:element name="Doc_x0020_Owner" ma:index="2" nillable="true" ma:displayName="Doc Owner" ma:description="" ma:list="UserInfo" ma:SharePointGroup="0" ma:internalName="Doc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_x0020_Status" ma:index="3" ma:displayName="Doc Status" ma:format="Dropdown" ma:internalName="Doc_x0020_Status" ma:readOnly="false">
      <xsd:simpleType>
        <xsd:restriction base="dms:Choice">
          <xsd:enumeration value="Draft"/>
          <xsd:enumeration value="Under Review"/>
          <xsd:enumeration value="Final"/>
        </xsd:restriction>
      </xsd:simpleType>
    </xsd:element>
    <xsd:element name="InfoSec_x0020_Classification" ma:index="4" nillable="true" ma:displayName="Information Classification" ma:description="" ma:format="Dropdown" ma:internalName="InfoSec_x0020_Classification">
      <xsd:simpleType>
        <xsd:restriction base="dms:Choice">
          <xsd:enumeration value="- Current Classifications -"/>
          <xsd:enumeration value="ISO Public"/>
          <xsd:enumeration value="ISO Limited Distribution - Green"/>
          <xsd:enumeration value="ISO Limited Distribution - Amber"/>
          <xsd:enumeration value="ISO Limited Distribution - Red"/>
          <xsd:enumeration value="ISO Internal Use"/>
          <xsd:enumeration value="ISO Confidential"/>
          <xsd:enumeration value="ISO Restricted"/>
          <xsd:enumeration value="- Past Classifications -"/>
          <xsd:enumeration value="CAISO Public"/>
          <xsd:enumeration value="Copyright 2019 California ISO"/>
          <xsd:enumeration value="California ISO INTERNAL USE. For use by all authorized California ISO personnel. Do not release or disclose outside the California ISO."/>
          <xsd:enumeration value="California ISO CONFIDENTIAL. For use by authorized California ISO personnel only with a need to know. Do not release or disclose outside the California ISO."/>
          <xsd:enumeration value="California ISO RESTRICTED. This information is for use solely by authorized California ISO employees with a need to know and a signed confidentiality non-disclosure agreement.  Do not release, disclose or reproduce this information."/>
          <xsd:enumeration value="PCII or CEII"/>
          <xsd:enumeration value="Privileged and Confidential. (Legal Use Only)."/>
          <xsd:enumeration value="Copyright 2018 California ISO"/>
          <xsd:enumeration value="Copyright 2017 California ISO"/>
          <xsd:enumeration value="Copyright 2016 California ISO"/>
          <xsd:enumeration value="Copyright 2015 California ISO"/>
          <xsd:enumeration value="Copyright 2014 California ISO"/>
          <xsd:enumeration value="Copyright 2013 California ISO"/>
          <xsd:enumeration value="Copyright 2012 California ISO"/>
          <xsd:enumeration value="Copyright 2011 California ISO"/>
        </xsd:restriction>
      </xsd:simpleType>
    </xsd:element>
    <xsd:element name="ISO_x0020_Department" ma:index="5" nillable="true" ma:displayName="ISO Department" ma:description="" ma:format="Dropdown" ma:internalName="ISO_x0020_Department">
      <xsd:simpleType>
        <xsd:restriction base="dms:Choice">
          <xsd:enumeration value="Business Solutions"/>
          <xsd:enumeration value="Campus Operations"/>
          <xsd:enumeration value="CFO &amp; Treasurer"/>
          <xsd:enumeration value="Communications &amp; Public Relations"/>
          <xsd:enumeration value="Compensation &amp; Benefits"/>
          <xsd:enumeration value="Compliance &amp; Corporate Affairs"/>
          <xsd:enumeration value="Corporate Secretary"/>
          <xsd:enumeration value="Customer Service and Stakeholder Affairs"/>
          <xsd:enumeration value="Customer Services &amp; Industrial Affairs"/>
          <xsd:enumeration value="Day-Ahead Market and Real-Time Operations Support"/>
          <xsd:enumeration value="Enterprise Model Management"/>
          <xsd:enumeration value="Executive Advisor - Operations"/>
          <xsd:enumeration value="Executive Office"/>
          <xsd:enumeration value="Federal Affairs"/>
          <xsd:enumeration value="Government Affairs"/>
          <xsd:enumeration value="Grid Assets"/>
          <xsd:enumeration value="Human Resources"/>
          <xsd:enumeration value="Human Resources Operations"/>
          <xsd:enumeration value="Information Security"/>
          <xsd:enumeration value="Infrastructure Contracts and Management"/>
          <xsd:enumeration value="Interconnection Implementation"/>
          <xsd:enumeration value="Internal Audit"/>
          <xsd:enumeration value="IT Architecture"/>
          <xsd:enumeration value="IT Enterprise Support &amp; Campus Operations"/>
          <xsd:enumeration value="IT Infrastructure Engineering &amp; Systems Operations"/>
          <xsd:enumeration value="IT Operations"/>
          <xsd:enumeration value="Learning &amp; Leadership Development"/>
          <xsd:enumeration value="Legal"/>
          <xsd:enumeration value="Market &amp; Infrastructure Compliance"/>
          <xsd:enumeration value="Market &amp; Infrastructure Policy"/>
          <xsd:enumeration value="Market Analysis &amp; Development"/>
          <xsd:enumeration value="Market Analysis and Development"/>
          <xsd:enumeration value="Market Development and Analysis"/>
          <xsd:enumeration value="Market Monitoring"/>
          <xsd:enumeration value="Market Services"/>
          <xsd:enumeration value="Market Validation and Quality Analysis"/>
          <xsd:enumeration value="Operational Readiness"/>
          <xsd:enumeration value="Operations Compliance &amp; Control"/>
          <xsd:enumeration value="Operations Engineering Services"/>
          <xsd:enumeration value="Operations Process, Procedures and Training"/>
          <xsd:enumeration value="Power Systems and Smart Grid Technology Development"/>
          <xsd:enumeration value="Power Systems Technology Development"/>
          <xsd:enumeration value="Power Systems Technology Oerations"/>
          <xsd:enumeration value="Power Systems Technology Operations"/>
          <xsd:enumeration value="Program Office"/>
          <xsd:enumeration value="QA, Architecture and Enterprise Data Mgmt"/>
          <xsd:enumeration value="Regulatory Contracts"/>
          <xsd:enumeration value="Renewable Studies"/>
          <xsd:enumeration value="Security, Architecture, Model Management &amp; Quality"/>
          <xsd:enumeration value="Short-Term Demand and Renewable Forecasting"/>
          <xsd:enumeration value="Smart Grid Technologies &amp; Strategy"/>
          <xsd:enumeration value="Transmission Infrastructure Planning"/>
          <xsd:enumeration value="State Affairs"/>
          <xsd:enumeration value="State Regulatory Strategy"/>
          <xsd:enumeration value="Strategic Alliances"/>
          <xsd:enumeration value="System Operations"/>
          <xsd:enumeration value="Corporate Business Operations"/>
          <xsd:enumeration value="Corporate Compliance"/>
          <xsd:enumeration value="Business Solutions and Quality"/>
          <xsd:enumeration value="Infrastructure Development"/>
          <xsd:enumeration value="Business Planning and Operations"/>
          <xsd:enumeration value="Regional Affairs"/>
          <xsd:enumeration value="Regulatory Affairs"/>
          <xsd:enumeration value="Regulatory Affairs - DER"/>
        </xsd:restriction>
      </xsd:simpleType>
    </xsd:element>
    <xsd:element name="Date_x0020_Became_x0020_Record" ma:index="6" nillable="true" ma:displayName="Date Became Record" ma:default="[today]" ma:description="" ma:format="DateOnly" ma:hidden="true" ma:internalName="Date_x0020_Became_x0020_Record" ma:readOnly="false">
      <xsd:simpleType>
        <xsd:restriction base="dms:DateTime"/>
      </xsd:simpleType>
    </xsd:element>
    <xsd:element name="Division" ma:index="16" nillable="true" ma:displayName="ISO Division" ma:default="Transmission Planning &amp; Infrastructure Development" ma:description="" ma:format="Dropdown" ma:internalName="Division">
      <xsd:simpleType>
        <xsd:restriction base="dms:Choice">
          <xsd:enumeration value="Executive Office"/>
          <xsd:enumeration value="External and Customer Affairs"/>
          <xsd:enumeration value="General Counsel"/>
          <xsd:enumeration value="Human Resources"/>
          <xsd:enumeration value="Market Monitoring"/>
          <xsd:enumeration value="Market Quality &amp; Renewable Integration"/>
          <xsd:enumeration value="Operations"/>
          <xsd:enumeration value="Policy &amp; Client Services"/>
          <xsd:enumeration value="Regional &amp; Federal Affairs"/>
          <xsd:enumeration value="Technology"/>
          <xsd:enumeration value="Transmission Planning &amp; Infrastructure Development"/>
          <xsd:enumeration value="Customer &amp; State Affairs"/>
          <xsd:enumeration value="General Counsel &amp; Administration"/>
          <xsd:enumeration value="Market and Infrastructure Developme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7e218-8b47-4273-ba28-07719656e1ad" elementFormDefault="qualified">
    <xsd:import namespace="http://schemas.microsoft.com/office/2006/documentManagement/types"/>
    <xsd:import namespace="http://schemas.microsoft.com/office/infopath/2007/PartnerControls"/>
    <xsd:element name="_dlc_DocIdUrl" ma:index="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4aaae-efe8-4b36-9ab4-486f04499e09" elementFormDefault="qualified">
    <xsd:import namespace="http://schemas.microsoft.com/office/2006/documentManagement/types"/>
    <xsd:import namespace="http://schemas.microsoft.com/office/infopath/2007/PartnerControls"/>
    <xsd:element name="b096d808b59a41b7a526eb1052d792f3" ma:index="18" nillable="true" ma:taxonomy="true" ma:internalName="b096d808b59a41b7a526eb1052d792f3" ma:taxonomyFieldName="AutoClassRecordSeries" ma:displayName="Automatically Updated Record Series" ma:readOnly="false" ma:default="" ma:fieldId="{b096d808-b59a-41b7-a526-eb1052d792f3}" ma:sspId="2e7ee6ce-ef65-4ea8-ac93-b3dccb6c50ab" ma:termSetId="7d168031-9c36-4bb0-a326-5d21d4010fe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379d5730-78e4-4cbb-96dd-e465d29e98e0}" ma:internalName="TaxCatchAll" ma:showField="CatchAllData" ma:web="e6671a59-50a7-4167-890c-836f7535b7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379d5730-78e4-4cbb-96dd-e465d29e98e0}" ma:internalName="TaxCatchAllLabel" ma:readOnly="true" ma:showField="CatchAllDataLabel" ma:web="e6671a59-50a7-4167-890c-836f7535b7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c6042663e6544a5b5f6c47baa21cbec" ma:index="22" nillable="true" ma:taxonomy="true" ma:internalName="ac6042663e6544a5b5f6c47baa21cbec" ma:taxonomyFieldName="AutoClassDocumentType" ma:displayName="Automatically Updated Document Type" ma:readOnly="false" ma:default="" ma:fieldId="{ac604266-3e65-44a5-b5f6-c47baa21cbec}" ma:sspId="2e7ee6ce-ef65-4ea8-ac93-b3dccb6c50ab" ma:termSetId="0970d2fb-dc85-4fb5-b352-cf8dd92564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b7a63be961241008d728fcf8db72869" ma:index="24" nillable="true" ma:taxonomy="true" ma:internalName="mb7a63be961241008d728fcf8db72869" ma:taxonomyFieldName="AutoClassTopic" ma:displayName="Automatically Updated Topic" ma:readOnly="false" ma:default="" ma:fieldId="{6b7a63be-9612-4100-8d72-8fcf8db72869}" ma:taxonomyMulti="true" ma:sspId="2e7ee6ce-ef65-4ea8-ac93-b3dccb6c50ab" ma:termSetId="8b5665c4-6659-459b-90b1-69777ba5afa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0012f-b9c0-4b00-a54f-bfdbdfe1e5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tns:customPropertyEditors xmlns:tns="http://schemas.microsoft.com/office/2006/customDocumentInformationPanel">
  <tns:showOnOpen>false</tns:showOnOpen>
  <tns:defaultPropertyEditorNamespace>Standard and SharePoint library properties</tns:defaultPropertyEditorNamespace>
</tns:customPropertyEditor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Owner xmlns="e6671a59-50a7-4167-890c-836f7535b734">
      <UserInfo>
        <DisplayName>Mills, Danielle</DisplayName>
        <AccountId>2443</AccountId>
        <AccountType/>
      </UserInfo>
    </Doc_x0020_Owner>
    <Doc_x0020_Status xmlns="e6671a59-50a7-4167-890c-836f7535b734">Draft</Doc_x0020_Status>
    <_dlc_DocIdPersistId xmlns="dcc7e218-8b47-4273-ba28-07719656e1ad" xsi:nil="true"/>
    <TaxCatchAll xmlns="2e64aaae-efe8-4b36-9ab4-486f04499e09"/>
    <CSMeta2010Field xmlns="http://schemas.microsoft.com/sharepoint/v3" xsi:nil="true"/>
    <Division xmlns="e6671a59-50a7-4167-890c-836f7535b734">Transmission Planning &amp; Infrastructure Development</Division>
    <Date_x0020_Became_x0020_Record xmlns="e6671a59-50a7-4167-890c-836f7535b734">2023-12-05T19:22:51+00:00</Date_x0020_Became_x0020_Record>
    <InfoSec_x0020_Classification xmlns="e6671a59-50a7-4167-890c-836f7535b734" xsi:nil="true"/>
    <ac6042663e6544a5b5f6c47baa21cbec xmlns="2e64aaae-efe8-4b36-9ab4-486f04499e09">
      <Terms xmlns="http://schemas.microsoft.com/office/infopath/2007/PartnerControls"/>
    </ac6042663e6544a5b5f6c47baa21cbec>
    <mb7a63be961241008d728fcf8db72869 xmlns="2e64aaae-efe8-4b36-9ab4-486f04499e09">
      <Terms xmlns="http://schemas.microsoft.com/office/infopath/2007/PartnerControls"/>
    </mb7a63be961241008d728fcf8db72869>
    <ISO_x0020_Department xmlns="e6671a59-50a7-4167-890c-836f7535b734" xsi:nil="true"/>
    <b096d808b59a41b7a526eb1052d792f3 xmlns="2e64aaae-efe8-4b36-9ab4-486f04499e09">
      <Terms xmlns="http://schemas.microsoft.com/office/infopath/2007/PartnerControls"/>
    </b096d808b59a41b7a526eb1052d792f3>
    <_dlc_DocId xmlns="dcc7e218-8b47-4273-ba28-07719656e1ad">XWK2E22ZZR56-44-37728</_dlc_DocId>
    <_dlc_DocIdUrl xmlns="dcc7e218-8b47-4273-ba28-07719656e1ad">
      <Url>https://records.oa.caiso.com/sites/MID/ID/RTN/_layouts/15/DocIdRedir.aspx?ID=XWK2E22ZZR56-44-37728</Url>
      <Description>XWK2E22ZZR56-44-37728</Description>
    </_dlc_DocIdUrl>
  </documentManagement>
</p:properties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ItemUpdatedEventHandlerForConceptSearch</Name>
    <Synchronization>Asynchronous</Synchronization>
    <Type>10002</Type>
    <SequenceNumber>10001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ItemUpdatingEventHandlerForConceptSearch</Name>
    <Synchronization>Synchronous</Synchronization>
    <Type>2</Type>
    <SequenceNumber>10001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ItemCheckedInEventHandlerForConceptSearch</Name>
    <Synchronization>Asynchronous</Synchronization>
    <Type>10004</Type>
    <SequenceNumber>10002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ItemUncheckedOutEventHandlerForConceptSearch</Name>
    <Synchronization>Asynchronous</Synchronization>
    <Type>10006</Type>
    <SequenceNumber>10003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ItemAddedEventHandlerForConceptSearch</Name>
    <Synchronization>Asynchronous</Synchronization>
    <Type>10001</Type>
    <SequenceNumber>10004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ItemFileMovedEventHandlerForConceptSearch</Name>
    <Synchronization>Asynchronous</Synchronization>
    <Type>10009</Type>
    <SequenceNumber>10005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ItemDeletedEventHandlerForConceptSearch</Name>
    <Synchronization>Asynchronous</Synchronization>
    <Type>10003</Type>
    <SequenceNumber>10006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</spe:Receivers>
</file>

<file path=customXml/itemProps1.xml><?xml version="1.0" encoding="utf-8"?>
<ds:datastoreItem xmlns:ds="http://schemas.openxmlformats.org/officeDocument/2006/customXml" ds:itemID="{3F915B74-AB5F-48A9-B9CA-112A8CDEE2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671a59-50a7-4167-890c-836f7535b734"/>
    <ds:schemaRef ds:uri="dcc7e218-8b47-4273-ba28-07719656e1ad"/>
    <ds:schemaRef ds:uri="2e64aaae-efe8-4b36-9ab4-486f04499e09"/>
    <ds:schemaRef ds:uri="53d0012f-b9c0-4b00-a54f-bfdbdfe1e5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8372ED-2F6E-4EE6-9BAB-EF5D6D259A31}">
  <ds:schemaRefs>
    <ds:schemaRef ds:uri="http://schemas.microsoft.com/office/2006/customDocumentInformationPanel"/>
  </ds:schemaRefs>
</ds:datastoreItem>
</file>

<file path=customXml/itemProps3.xml><?xml version="1.0" encoding="utf-8"?>
<ds:datastoreItem xmlns:ds="http://schemas.openxmlformats.org/officeDocument/2006/customXml" ds:itemID="{0D3EAE63-6E73-4411-962F-7895DDB7CCB4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F62D9C62-B0F2-4D16-8785-848C3E42C15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F5EFAC23-77BC-4E94-BF67-D2CF8F3843D6}">
  <ds:schemaRefs>
    <ds:schemaRef ds:uri="http://schemas.microsoft.com/sharepoint/v3"/>
    <ds:schemaRef ds:uri="53d0012f-b9c0-4b00-a54f-bfdbdfe1e517"/>
    <ds:schemaRef ds:uri="http://purl.org/dc/terms/"/>
    <ds:schemaRef ds:uri="2e64aaae-efe8-4b36-9ab4-486f04499e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cc7e218-8b47-4273-ba28-07719656e1ad"/>
    <ds:schemaRef ds:uri="http://purl.org/dc/elements/1.1/"/>
    <ds:schemaRef ds:uri="http://schemas.microsoft.com/office/2006/metadata/properties"/>
    <ds:schemaRef ds:uri="e6671a59-50a7-4167-890c-836f7535b734"/>
    <ds:schemaRef ds:uri="http://www.w3.org/XML/1998/namespace"/>
    <ds:schemaRef ds:uri="http://purl.org/dc/dcmitype/"/>
  </ds:schemaRefs>
</ds:datastoreItem>
</file>

<file path=customXml/itemProps6.xml><?xml version="1.0" encoding="utf-8"?>
<ds:datastoreItem xmlns:ds="http://schemas.openxmlformats.org/officeDocument/2006/customXml" ds:itemID="{974C60FD-81BC-4521-9CE8-96A4175A3F1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ISO PP Template-Standard</Template>
  <TotalTime>0</TotalTime>
  <Words>862</Words>
  <Application>Microsoft Office PowerPoint</Application>
  <PresentationFormat>On-screen Show (4:3)</PresentationFormat>
  <Paragraphs>136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Transmission and Markets Activities</vt:lpstr>
      <vt:lpstr>Most of western interconnection is outside an ISO/RTO structure, however coordination exist. </vt:lpstr>
      <vt:lpstr>The ISO leads the transmission planning process for our footprint, coordinated with load forecasts from the CEC and resource planning from the CPUC</vt:lpstr>
      <vt:lpstr>20 Year Transmission Outlook and 2023-2024 Transmission Plan identified the need for greater interregional coordination.</vt:lpstr>
      <vt:lpstr>Significant transmission development is needed for growing load and access regional renewables.</vt:lpstr>
      <vt:lpstr>We coordinate west-wide transmission planning on multiple tracks.</vt:lpstr>
      <vt:lpstr>CAISO market updates</vt:lpstr>
      <vt:lpstr>Western Energy Imbalance Market  (WEIM) providing value to 23 balancing areas across 11 states </vt:lpstr>
      <vt:lpstr>Extension and enhancement of the Day Ahead Market (EDAM) – tariff fully approved by FERC</vt:lpstr>
      <vt:lpstr>Robust connectivity and existing collaboration through WEIM </vt:lpstr>
      <vt:lpstr>Governance today: Shared authority over regional markets between the ISO Board and WEIM Governing Body</vt:lpstr>
      <vt:lpstr>EDAM milestones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2023-12-05T18:54:30Z</dcterms:created>
  <dcterms:modified xsi:type="dcterms:W3CDTF">2024-06-24T16:55:32Z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0x010100B72ED250C60CFC47AE0A3A0E8940792600C340DB4947822C4099E296C6F352FC33</vt:lpwstr>
  </property>
  <property fmtid="{D5CDD505-2E9C-101B-9397-08002B2CF9AE}" pid="3" name="_dlc_DocIdItemGuid">
    <vt:lpwstr>0d770cbd-a791-47d4-9065-57c7de1c0280</vt:lpwstr>
  </property>
  <property fmtid="{D5CDD505-2E9C-101B-9397-08002B2CF9AE}" pid="4" name="AutoClassRecordSeries">
    <vt:lpwstr/>
  </property>
  <property fmtid="{D5CDD505-2E9C-101B-9397-08002B2CF9AE}" pid="5" name="AutoClassTopic">
    <vt:lpwstr/>
  </property>
  <property fmtid="{D5CDD505-2E9C-101B-9397-08002B2CF9AE}" pid="6" name="AutoClassDocumentType">
    <vt:lpwstr/>
  </property>
</Properties>
</file>